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Lst>
  <p:sldSz cx="32918400" cy="43891200"/>
  <p:notesSz cx="6858000" cy="9144000"/>
  <p:embeddedFontLst>
    <p:embeddedFont>
      <p:font typeface="Glacial Indifference" pitchFamily="2" charset="0"/>
      <p:regular r:id="rId3"/>
    </p:embeddedFont>
    <p:embeddedFont>
      <p:font typeface="Glacial Indifference Bold" pitchFamily="2" charset="0"/>
      <p:regular r:id="rId4"/>
      <p:bold r:id="rId5"/>
    </p:embeddedFont>
    <p:embeddedFont>
      <p:font typeface="HK Grotesk" pitchFamily="2" charset="77"/>
      <p:regular r:id="rId6"/>
    </p:embeddedFont>
    <p:embeddedFont>
      <p:font typeface="HK Grotesk Bold" pitchFamily="2" charset="77"/>
      <p:regular r:id="rId7"/>
      <p:bold r:id="rId8"/>
    </p:embeddedFont>
    <p:embeddedFont>
      <p:font typeface="HK Grotesk Italics" pitchFamily="2" charset="77"/>
      <p:regular r:id="rId9"/>
      <p:italic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88" autoAdjust="0"/>
  </p:normalViewPr>
  <p:slideViewPr>
    <p:cSldViewPr>
      <p:cViewPr>
        <p:scale>
          <a:sx n="49" d="100"/>
          <a:sy n="49" d="100"/>
        </p:scale>
        <p:origin x="19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6.fntdata"/><Relationship Id="rId13" Type="http://schemas.openxmlformats.org/officeDocument/2006/relationships/theme" Target="theme/theme1.xml"/><Relationship Id="rId3" Type="http://schemas.openxmlformats.org/officeDocument/2006/relationships/font" Target="fonts/font1.fntdata"/><Relationship Id="rId7" Type="http://schemas.openxmlformats.org/officeDocument/2006/relationships/font" Target="fonts/font5.fntdata"/><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presProps" Target="presProps.xml"/><Relationship Id="rId5" Type="http://schemas.openxmlformats.org/officeDocument/2006/relationships/font" Target="fonts/font3.fntdata"/><Relationship Id="rId10" Type="http://schemas.openxmlformats.org/officeDocument/2006/relationships/font" Target="fonts/font8.fntdata"/><Relationship Id="rId4" Type="http://schemas.openxmlformats.org/officeDocument/2006/relationships/font" Target="fonts/font2.fntdata"/><Relationship Id="rId9" Type="http://schemas.openxmlformats.org/officeDocument/2006/relationships/font" Target="fonts/font7.fntdata"/><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jpeg"/><Relationship Id="rId26" Type="http://schemas.openxmlformats.org/officeDocument/2006/relationships/image" Target="../media/image25.png"/><Relationship Id="rId3" Type="http://schemas.openxmlformats.org/officeDocument/2006/relationships/image" Target="../media/image2.jpeg"/><Relationship Id="rId21" Type="http://schemas.openxmlformats.org/officeDocument/2006/relationships/image" Target="../media/image20.jpeg"/><Relationship Id="rId34" Type="http://schemas.openxmlformats.org/officeDocument/2006/relationships/hyperlink" Target="https://doi.org/10.1016/0022-0981(92)90144-Y" TargetMode="External"/><Relationship Id="rId7" Type="http://schemas.openxmlformats.org/officeDocument/2006/relationships/image" Target="../media/image6.jpeg"/><Relationship Id="rId12" Type="http://schemas.openxmlformats.org/officeDocument/2006/relationships/image" Target="../media/image11.svg"/><Relationship Id="rId17" Type="http://schemas.openxmlformats.org/officeDocument/2006/relationships/image" Target="../media/image16.jpeg"/><Relationship Id="rId25" Type="http://schemas.openxmlformats.org/officeDocument/2006/relationships/image" Target="../media/image24.png"/><Relationship Id="rId33" Type="http://schemas.openxmlformats.org/officeDocument/2006/relationships/hyperlink" Target="https://doi.org/10.3390/md13106019" TargetMode="External"/><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jpeg"/><Relationship Id="rId29" Type="http://schemas.openxmlformats.org/officeDocument/2006/relationships/hyperlink" Target="https://doi.org/10.1139/o59-099" TargetMode="Externa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hyperlink" Target="https://doi.org/10.3390/md19120660" TargetMode="External"/><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jpeg"/><Relationship Id="rId10" Type="http://schemas.openxmlformats.org/officeDocument/2006/relationships/image" Target="../media/image9.png"/><Relationship Id="rId19" Type="http://schemas.openxmlformats.org/officeDocument/2006/relationships/image" Target="../media/image18.jpeg"/><Relationship Id="rId31" Type="http://schemas.openxmlformats.org/officeDocument/2006/relationships/hyperlink" Target="https://doi.org/10.1017/S002531540002227X" TargetMode="Externa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jpeg"/><Relationship Id="rId27" Type="http://schemas.openxmlformats.org/officeDocument/2006/relationships/image" Target="../media/image26.png"/><Relationship Id="rId30" Type="http://schemas.openxmlformats.org/officeDocument/2006/relationships/hyperlink" Target="https://dx.doi.org/10.1021/jf402627q" TargetMode="External"/><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1A1ED"/>
        </a:solidFill>
        <a:effectLst/>
      </p:bgPr>
    </p:bg>
    <p:spTree>
      <p:nvGrpSpPr>
        <p:cNvPr id="1" name=""/>
        <p:cNvGrpSpPr/>
        <p:nvPr/>
      </p:nvGrpSpPr>
      <p:grpSpPr>
        <a:xfrm>
          <a:off x="0" y="0"/>
          <a:ext cx="0" cy="0"/>
          <a:chOff x="0" y="0"/>
          <a:chExt cx="0" cy="0"/>
        </a:xfrm>
      </p:grpSpPr>
      <p:sp>
        <p:nvSpPr>
          <p:cNvPr id="2" name="Freeform 2"/>
          <p:cNvSpPr/>
          <p:nvPr/>
        </p:nvSpPr>
        <p:spPr>
          <a:xfrm>
            <a:off x="159917" y="208984"/>
            <a:ext cx="32539027" cy="3903430"/>
          </a:xfrm>
          <a:custGeom>
            <a:avLst/>
            <a:gdLst/>
            <a:ahLst/>
            <a:cxnLst/>
            <a:rect l="l" t="t" r="r" b="b"/>
            <a:pathLst>
              <a:path w="32539027" h="3903430">
                <a:moveTo>
                  <a:pt x="0" y="0"/>
                </a:moveTo>
                <a:lnTo>
                  <a:pt x="32539027" y="0"/>
                </a:lnTo>
                <a:lnTo>
                  <a:pt x="32539027" y="3903430"/>
                </a:lnTo>
                <a:lnTo>
                  <a:pt x="0" y="3903430"/>
                </a:lnTo>
                <a:lnTo>
                  <a:pt x="0" y="0"/>
                </a:lnTo>
                <a:close/>
              </a:path>
            </a:pathLst>
          </a:custGeom>
          <a:blipFill>
            <a:blip r:embed="rId2"/>
            <a:stretch>
              <a:fillRect l="-7750" t="-196711" b="-376946"/>
            </a:stretch>
          </a:blipFill>
        </p:spPr>
        <p:txBody>
          <a:bodyPr/>
          <a:lstStyle/>
          <a:p>
            <a:endParaRPr lang="en-US"/>
          </a:p>
        </p:txBody>
      </p:sp>
      <p:grpSp>
        <p:nvGrpSpPr>
          <p:cNvPr id="3" name="Group 3"/>
          <p:cNvGrpSpPr/>
          <p:nvPr/>
        </p:nvGrpSpPr>
        <p:grpSpPr>
          <a:xfrm>
            <a:off x="159917" y="4179089"/>
            <a:ext cx="10659326" cy="469879"/>
            <a:chOff x="0" y="0"/>
            <a:chExt cx="1169748" cy="51564"/>
          </a:xfrm>
        </p:grpSpPr>
        <p:sp>
          <p:nvSpPr>
            <p:cNvPr id="4" name="Freeform 4"/>
            <p:cNvSpPr/>
            <p:nvPr/>
          </p:nvSpPr>
          <p:spPr>
            <a:xfrm>
              <a:off x="0" y="0"/>
              <a:ext cx="1169748" cy="51564"/>
            </a:xfrm>
            <a:custGeom>
              <a:avLst/>
              <a:gdLst/>
              <a:ahLst/>
              <a:cxnLst/>
              <a:rect l="l" t="t" r="r" b="b"/>
              <a:pathLst>
                <a:path w="1169748" h="51564">
                  <a:moveTo>
                    <a:pt x="0" y="0"/>
                  </a:moveTo>
                  <a:lnTo>
                    <a:pt x="1169748" y="0"/>
                  </a:lnTo>
                  <a:lnTo>
                    <a:pt x="1169748" y="51564"/>
                  </a:lnTo>
                  <a:lnTo>
                    <a:pt x="0" y="51564"/>
                  </a:lnTo>
                  <a:close/>
                </a:path>
              </a:pathLst>
            </a:custGeom>
            <a:solidFill>
              <a:srgbClr val="4E56C0"/>
            </a:solidFill>
          </p:spPr>
          <p:txBody>
            <a:bodyPr/>
            <a:lstStyle/>
            <a:p>
              <a:endParaRPr lang="en-US"/>
            </a:p>
          </p:txBody>
        </p:sp>
        <p:sp>
          <p:nvSpPr>
            <p:cNvPr id="5" name="TextBox 5"/>
            <p:cNvSpPr txBox="1"/>
            <p:nvPr/>
          </p:nvSpPr>
          <p:spPr>
            <a:xfrm>
              <a:off x="0" y="-85725"/>
              <a:ext cx="1169748" cy="137289"/>
            </a:xfrm>
            <a:prstGeom prst="rect">
              <a:avLst/>
            </a:prstGeom>
          </p:spPr>
          <p:txBody>
            <a:bodyPr lIns="38100" tIns="38100" rIns="38100" bIns="38100" rtlCol="0" anchor="ctr"/>
            <a:lstStyle/>
            <a:p>
              <a:pPr algn="ctr">
                <a:lnSpc>
                  <a:spcPts val="6299"/>
                </a:lnSpc>
              </a:pPr>
              <a:endParaRPr/>
            </a:p>
          </p:txBody>
        </p:sp>
      </p:grpSp>
      <p:grpSp>
        <p:nvGrpSpPr>
          <p:cNvPr id="6" name="Group 6"/>
          <p:cNvGrpSpPr/>
          <p:nvPr/>
        </p:nvGrpSpPr>
        <p:grpSpPr>
          <a:xfrm>
            <a:off x="159917" y="4648969"/>
            <a:ext cx="10659326" cy="7565624"/>
            <a:chOff x="0" y="0"/>
            <a:chExt cx="1169748" cy="830247"/>
          </a:xfrm>
        </p:grpSpPr>
        <p:sp>
          <p:nvSpPr>
            <p:cNvPr id="7" name="Freeform 7"/>
            <p:cNvSpPr/>
            <p:nvPr/>
          </p:nvSpPr>
          <p:spPr>
            <a:xfrm>
              <a:off x="0" y="0"/>
              <a:ext cx="1169748" cy="830247"/>
            </a:xfrm>
            <a:custGeom>
              <a:avLst/>
              <a:gdLst/>
              <a:ahLst/>
              <a:cxnLst/>
              <a:rect l="l" t="t" r="r" b="b"/>
              <a:pathLst>
                <a:path w="1169748" h="830247">
                  <a:moveTo>
                    <a:pt x="0" y="0"/>
                  </a:moveTo>
                  <a:lnTo>
                    <a:pt x="1169748" y="0"/>
                  </a:lnTo>
                  <a:lnTo>
                    <a:pt x="1169748" y="830247"/>
                  </a:lnTo>
                  <a:lnTo>
                    <a:pt x="0" y="830247"/>
                  </a:lnTo>
                  <a:close/>
                </a:path>
              </a:pathLst>
            </a:custGeom>
            <a:solidFill>
              <a:srgbClr val="F7F7F7"/>
            </a:solidFill>
          </p:spPr>
          <p:txBody>
            <a:bodyPr/>
            <a:lstStyle/>
            <a:p>
              <a:endParaRPr lang="en-US"/>
            </a:p>
          </p:txBody>
        </p:sp>
        <p:sp>
          <p:nvSpPr>
            <p:cNvPr id="8" name="TextBox 8"/>
            <p:cNvSpPr txBox="1"/>
            <p:nvPr/>
          </p:nvSpPr>
          <p:spPr>
            <a:xfrm>
              <a:off x="0" y="-85725"/>
              <a:ext cx="1169748" cy="915972"/>
            </a:xfrm>
            <a:prstGeom prst="rect">
              <a:avLst/>
            </a:prstGeom>
          </p:spPr>
          <p:txBody>
            <a:bodyPr lIns="38100" tIns="38100" rIns="38100" bIns="38100" rtlCol="0" anchor="ctr"/>
            <a:lstStyle/>
            <a:p>
              <a:pPr algn="ctr">
                <a:lnSpc>
                  <a:spcPts val="6299"/>
                </a:lnSpc>
              </a:pPr>
              <a:endParaRPr/>
            </a:p>
          </p:txBody>
        </p:sp>
      </p:grpSp>
      <p:grpSp>
        <p:nvGrpSpPr>
          <p:cNvPr id="9" name="Group 9"/>
          <p:cNvGrpSpPr/>
          <p:nvPr/>
        </p:nvGrpSpPr>
        <p:grpSpPr>
          <a:xfrm>
            <a:off x="159917" y="12406838"/>
            <a:ext cx="10640276" cy="2387291"/>
            <a:chOff x="0" y="0"/>
            <a:chExt cx="1167657" cy="261980"/>
          </a:xfrm>
        </p:grpSpPr>
        <p:sp>
          <p:nvSpPr>
            <p:cNvPr id="10" name="Freeform 10"/>
            <p:cNvSpPr/>
            <p:nvPr/>
          </p:nvSpPr>
          <p:spPr>
            <a:xfrm>
              <a:off x="0" y="0"/>
              <a:ext cx="1167657" cy="261980"/>
            </a:xfrm>
            <a:custGeom>
              <a:avLst/>
              <a:gdLst/>
              <a:ahLst/>
              <a:cxnLst/>
              <a:rect l="l" t="t" r="r" b="b"/>
              <a:pathLst>
                <a:path w="1167657" h="261980">
                  <a:moveTo>
                    <a:pt x="0" y="0"/>
                  </a:moveTo>
                  <a:lnTo>
                    <a:pt x="1167657" y="0"/>
                  </a:lnTo>
                  <a:lnTo>
                    <a:pt x="1167657" y="261980"/>
                  </a:lnTo>
                  <a:lnTo>
                    <a:pt x="0" y="261980"/>
                  </a:lnTo>
                  <a:close/>
                </a:path>
              </a:pathLst>
            </a:custGeom>
            <a:solidFill>
              <a:srgbClr val="F7F7F7"/>
            </a:solidFill>
          </p:spPr>
          <p:txBody>
            <a:bodyPr/>
            <a:lstStyle/>
            <a:p>
              <a:endParaRPr lang="en-US"/>
            </a:p>
          </p:txBody>
        </p:sp>
        <p:sp>
          <p:nvSpPr>
            <p:cNvPr id="11" name="TextBox 11"/>
            <p:cNvSpPr txBox="1"/>
            <p:nvPr/>
          </p:nvSpPr>
          <p:spPr>
            <a:xfrm>
              <a:off x="0" y="-85725"/>
              <a:ext cx="1167657" cy="347705"/>
            </a:xfrm>
            <a:prstGeom prst="rect">
              <a:avLst/>
            </a:prstGeom>
          </p:spPr>
          <p:txBody>
            <a:bodyPr lIns="38100" tIns="38100" rIns="38100" bIns="38100" rtlCol="0" anchor="ctr"/>
            <a:lstStyle/>
            <a:p>
              <a:pPr algn="ctr">
                <a:lnSpc>
                  <a:spcPts val="6299"/>
                </a:lnSpc>
              </a:pPr>
              <a:endParaRPr/>
            </a:p>
          </p:txBody>
        </p:sp>
      </p:grpSp>
      <p:grpSp>
        <p:nvGrpSpPr>
          <p:cNvPr id="12" name="Group 12"/>
          <p:cNvGrpSpPr/>
          <p:nvPr/>
        </p:nvGrpSpPr>
        <p:grpSpPr>
          <a:xfrm>
            <a:off x="159917" y="12362938"/>
            <a:ext cx="10640276" cy="491575"/>
            <a:chOff x="0" y="0"/>
            <a:chExt cx="1167657" cy="53945"/>
          </a:xfrm>
        </p:grpSpPr>
        <p:sp>
          <p:nvSpPr>
            <p:cNvPr id="13" name="Freeform 13"/>
            <p:cNvSpPr/>
            <p:nvPr/>
          </p:nvSpPr>
          <p:spPr>
            <a:xfrm>
              <a:off x="0" y="0"/>
              <a:ext cx="1167657" cy="53945"/>
            </a:xfrm>
            <a:custGeom>
              <a:avLst/>
              <a:gdLst/>
              <a:ahLst/>
              <a:cxnLst/>
              <a:rect l="l" t="t" r="r" b="b"/>
              <a:pathLst>
                <a:path w="1167657" h="53945">
                  <a:moveTo>
                    <a:pt x="0" y="0"/>
                  </a:moveTo>
                  <a:lnTo>
                    <a:pt x="1167657" y="0"/>
                  </a:lnTo>
                  <a:lnTo>
                    <a:pt x="1167657" y="53945"/>
                  </a:lnTo>
                  <a:lnTo>
                    <a:pt x="0" y="53945"/>
                  </a:lnTo>
                  <a:close/>
                </a:path>
              </a:pathLst>
            </a:custGeom>
            <a:solidFill>
              <a:srgbClr val="4E56C0"/>
            </a:solidFill>
          </p:spPr>
          <p:txBody>
            <a:bodyPr/>
            <a:lstStyle/>
            <a:p>
              <a:endParaRPr lang="en-US"/>
            </a:p>
          </p:txBody>
        </p:sp>
        <p:sp>
          <p:nvSpPr>
            <p:cNvPr id="14" name="TextBox 14"/>
            <p:cNvSpPr txBox="1"/>
            <p:nvPr/>
          </p:nvSpPr>
          <p:spPr>
            <a:xfrm>
              <a:off x="0" y="-85725"/>
              <a:ext cx="1167657" cy="139670"/>
            </a:xfrm>
            <a:prstGeom prst="rect">
              <a:avLst/>
            </a:prstGeom>
          </p:spPr>
          <p:txBody>
            <a:bodyPr lIns="38100" tIns="38100" rIns="38100" bIns="38100" rtlCol="0" anchor="ctr"/>
            <a:lstStyle/>
            <a:p>
              <a:pPr algn="ctr">
                <a:lnSpc>
                  <a:spcPts val="6299"/>
                </a:lnSpc>
              </a:pPr>
              <a:endParaRPr/>
            </a:p>
          </p:txBody>
        </p:sp>
      </p:grpSp>
      <p:grpSp>
        <p:nvGrpSpPr>
          <p:cNvPr id="15" name="Group 15"/>
          <p:cNvGrpSpPr/>
          <p:nvPr/>
        </p:nvGrpSpPr>
        <p:grpSpPr>
          <a:xfrm>
            <a:off x="159917" y="15493031"/>
            <a:ext cx="10640276" cy="28124809"/>
            <a:chOff x="0" y="0"/>
            <a:chExt cx="1023253" cy="2704703"/>
          </a:xfrm>
        </p:grpSpPr>
        <p:sp>
          <p:nvSpPr>
            <p:cNvPr id="16" name="Freeform 16"/>
            <p:cNvSpPr/>
            <p:nvPr/>
          </p:nvSpPr>
          <p:spPr>
            <a:xfrm>
              <a:off x="0" y="0"/>
              <a:ext cx="1023253" cy="2704703"/>
            </a:xfrm>
            <a:custGeom>
              <a:avLst/>
              <a:gdLst/>
              <a:ahLst/>
              <a:cxnLst/>
              <a:rect l="l" t="t" r="r" b="b"/>
              <a:pathLst>
                <a:path w="1023253" h="2704703">
                  <a:moveTo>
                    <a:pt x="0" y="0"/>
                  </a:moveTo>
                  <a:lnTo>
                    <a:pt x="1023253" y="0"/>
                  </a:lnTo>
                  <a:lnTo>
                    <a:pt x="1023253" y="2704703"/>
                  </a:lnTo>
                  <a:lnTo>
                    <a:pt x="0" y="2704703"/>
                  </a:lnTo>
                  <a:close/>
                </a:path>
              </a:pathLst>
            </a:custGeom>
            <a:solidFill>
              <a:srgbClr val="F7F7F7"/>
            </a:solidFill>
          </p:spPr>
          <p:txBody>
            <a:bodyPr/>
            <a:lstStyle/>
            <a:p>
              <a:endParaRPr lang="en-US"/>
            </a:p>
          </p:txBody>
        </p:sp>
        <p:sp>
          <p:nvSpPr>
            <p:cNvPr id="17" name="TextBox 17"/>
            <p:cNvSpPr txBox="1"/>
            <p:nvPr/>
          </p:nvSpPr>
          <p:spPr>
            <a:xfrm>
              <a:off x="0" y="-85725"/>
              <a:ext cx="1023253" cy="2790428"/>
            </a:xfrm>
            <a:prstGeom prst="rect">
              <a:avLst/>
            </a:prstGeom>
          </p:spPr>
          <p:txBody>
            <a:bodyPr lIns="43477" tIns="43477" rIns="43477" bIns="43477" rtlCol="0" anchor="ctr"/>
            <a:lstStyle/>
            <a:p>
              <a:pPr algn="ctr">
                <a:lnSpc>
                  <a:spcPts val="6299"/>
                </a:lnSpc>
              </a:pPr>
              <a:endParaRPr/>
            </a:p>
          </p:txBody>
        </p:sp>
      </p:grpSp>
      <p:grpSp>
        <p:nvGrpSpPr>
          <p:cNvPr id="18" name="Group 18"/>
          <p:cNvGrpSpPr/>
          <p:nvPr/>
        </p:nvGrpSpPr>
        <p:grpSpPr>
          <a:xfrm>
            <a:off x="159917" y="15087185"/>
            <a:ext cx="10659326" cy="536895"/>
            <a:chOff x="0" y="0"/>
            <a:chExt cx="1025085" cy="51632"/>
          </a:xfrm>
        </p:grpSpPr>
        <p:sp>
          <p:nvSpPr>
            <p:cNvPr id="19" name="Freeform 19"/>
            <p:cNvSpPr/>
            <p:nvPr/>
          </p:nvSpPr>
          <p:spPr>
            <a:xfrm>
              <a:off x="0" y="0"/>
              <a:ext cx="1025085" cy="51632"/>
            </a:xfrm>
            <a:custGeom>
              <a:avLst/>
              <a:gdLst/>
              <a:ahLst/>
              <a:cxnLst/>
              <a:rect l="l" t="t" r="r" b="b"/>
              <a:pathLst>
                <a:path w="1025085" h="51632">
                  <a:moveTo>
                    <a:pt x="0" y="0"/>
                  </a:moveTo>
                  <a:lnTo>
                    <a:pt x="1025085" y="0"/>
                  </a:lnTo>
                  <a:lnTo>
                    <a:pt x="1025085" y="51632"/>
                  </a:lnTo>
                  <a:lnTo>
                    <a:pt x="0" y="51632"/>
                  </a:lnTo>
                  <a:close/>
                </a:path>
              </a:pathLst>
            </a:custGeom>
            <a:solidFill>
              <a:srgbClr val="4E56C0"/>
            </a:solidFill>
          </p:spPr>
          <p:txBody>
            <a:bodyPr/>
            <a:lstStyle/>
            <a:p>
              <a:endParaRPr lang="en-US"/>
            </a:p>
          </p:txBody>
        </p:sp>
        <p:sp>
          <p:nvSpPr>
            <p:cNvPr id="20" name="TextBox 20"/>
            <p:cNvSpPr txBox="1"/>
            <p:nvPr/>
          </p:nvSpPr>
          <p:spPr>
            <a:xfrm>
              <a:off x="0" y="-85725"/>
              <a:ext cx="1025085" cy="137357"/>
            </a:xfrm>
            <a:prstGeom prst="rect">
              <a:avLst/>
            </a:prstGeom>
          </p:spPr>
          <p:txBody>
            <a:bodyPr lIns="43477" tIns="43477" rIns="43477" bIns="43477" rtlCol="0" anchor="ctr"/>
            <a:lstStyle/>
            <a:p>
              <a:pPr algn="ctr">
                <a:lnSpc>
                  <a:spcPts val="6299"/>
                </a:lnSpc>
              </a:pPr>
              <a:endParaRPr/>
            </a:p>
          </p:txBody>
        </p:sp>
      </p:grpSp>
      <p:grpSp>
        <p:nvGrpSpPr>
          <p:cNvPr id="21" name="Group 21"/>
          <p:cNvGrpSpPr/>
          <p:nvPr/>
        </p:nvGrpSpPr>
        <p:grpSpPr>
          <a:xfrm>
            <a:off x="11954737" y="21928625"/>
            <a:ext cx="2869097" cy="489726"/>
            <a:chOff x="0" y="0"/>
            <a:chExt cx="233766" cy="39902"/>
          </a:xfrm>
        </p:grpSpPr>
        <p:sp>
          <p:nvSpPr>
            <p:cNvPr id="22" name="Freeform 22"/>
            <p:cNvSpPr/>
            <p:nvPr/>
          </p:nvSpPr>
          <p:spPr>
            <a:xfrm>
              <a:off x="0" y="0"/>
              <a:ext cx="233766" cy="39902"/>
            </a:xfrm>
            <a:custGeom>
              <a:avLst/>
              <a:gdLst/>
              <a:ahLst/>
              <a:cxnLst/>
              <a:rect l="l" t="t" r="r" b="b"/>
              <a:pathLst>
                <a:path w="233766" h="39902">
                  <a:moveTo>
                    <a:pt x="0" y="0"/>
                  </a:moveTo>
                  <a:lnTo>
                    <a:pt x="233766" y="0"/>
                  </a:lnTo>
                  <a:lnTo>
                    <a:pt x="233766" y="39902"/>
                  </a:lnTo>
                  <a:lnTo>
                    <a:pt x="0" y="39902"/>
                  </a:lnTo>
                  <a:close/>
                </a:path>
              </a:pathLst>
            </a:custGeom>
            <a:solidFill>
              <a:srgbClr val="4E56C0">
                <a:alpha val="49804"/>
              </a:srgbClr>
            </a:solidFill>
          </p:spPr>
          <p:txBody>
            <a:bodyPr/>
            <a:lstStyle/>
            <a:p>
              <a:endParaRPr lang="en-US"/>
            </a:p>
          </p:txBody>
        </p:sp>
        <p:sp>
          <p:nvSpPr>
            <p:cNvPr id="23" name="TextBox 23"/>
            <p:cNvSpPr txBox="1"/>
            <p:nvPr/>
          </p:nvSpPr>
          <p:spPr>
            <a:xfrm>
              <a:off x="0" y="-85725"/>
              <a:ext cx="233766" cy="125627"/>
            </a:xfrm>
            <a:prstGeom prst="rect">
              <a:avLst/>
            </a:prstGeom>
          </p:spPr>
          <p:txBody>
            <a:bodyPr lIns="51316" tIns="51316" rIns="51316" bIns="51316" rtlCol="0" anchor="ctr"/>
            <a:lstStyle/>
            <a:p>
              <a:pPr algn="ctr">
                <a:lnSpc>
                  <a:spcPts val="6299"/>
                </a:lnSpc>
              </a:pPr>
              <a:endParaRPr/>
            </a:p>
          </p:txBody>
        </p:sp>
      </p:grpSp>
      <p:grpSp>
        <p:nvGrpSpPr>
          <p:cNvPr id="24" name="Group 24"/>
          <p:cNvGrpSpPr/>
          <p:nvPr/>
        </p:nvGrpSpPr>
        <p:grpSpPr>
          <a:xfrm>
            <a:off x="11038318" y="4390535"/>
            <a:ext cx="10719012" cy="39227305"/>
            <a:chOff x="0" y="0"/>
            <a:chExt cx="1176298" cy="4304780"/>
          </a:xfrm>
        </p:grpSpPr>
        <p:sp>
          <p:nvSpPr>
            <p:cNvPr id="25" name="Freeform 25"/>
            <p:cNvSpPr/>
            <p:nvPr/>
          </p:nvSpPr>
          <p:spPr>
            <a:xfrm>
              <a:off x="0" y="0"/>
              <a:ext cx="1176298" cy="4304779"/>
            </a:xfrm>
            <a:custGeom>
              <a:avLst/>
              <a:gdLst/>
              <a:ahLst/>
              <a:cxnLst/>
              <a:rect l="l" t="t" r="r" b="b"/>
              <a:pathLst>
                <a:path w="1176298" h="4304779">
                  <a:moveTo>
                    <a:pt x="0" y="0"/>
                  </a:moveTo>
                  <a:lnTo>
                    <a:pt x="1176298" y="0"/>
                  </a:lnTo>
                  <a:lnTo>
                    <a:pt x="1176298" y="4304779"/>
                  </a:lnTo>
                  <a:lnTo>
                    <a:pt x="0" y="4304779"/>
                  </a:lnTo>
                  <a:close/>
                </a:path>
              </a:pathLst>
            </a:custGeom>
            <a:solidFill>
              <a:srgbClr val="F7F7F7"/>
            </a:solidFill>
          </p:spPr>
          <p:txBody>
            <a:bodyPr/>
            <a:lstStyle/>
            <a:p>
              <a:endParaRPr lang="en-US"/>
            </a:p>
          </p:txBody>
        </p:sp>
        <p:sp>
          <p:nvSpPr>
            <p:cNvPr id="26" name="TextBox 26"/>
            <p:cNvSpPr txBox="1"/>
            <p:nvPr/>
          </p:nvSpPr>
          <p:spPr>
            <a:xfrm>
              <a:off x="0" y="-85725"/>
              <a:ext cx="1176298" cy="4390505"/>
            </a:xfrm>
            <a:prstGeom prst="rect">
              <a:avLst/>
            </a:prstGeom>
          </p:spPr>
          <p:txBody>
            <a:bodyPr lIns="38100" tIns="38100" rIns="38100" bIns="38100" rtlCol="0" anchor="ctr"/>
            <a:lstStyle/>
            <a:p>
              <a:pPr algn="ctr">
                <a:lnSpc>
                  <a:spcPts val="6299"/>
                </a:lnSpc>
              </a:pPr>
              <a:endParaRPr/>
            </a:p>
          </p:txBody>
        </p:sp>
      </p:grpSp>
      <p:grpSp>
        <p:nvGrpSpPr>
          <p:cNvPr id="27" name="Group 27"/>
          <p:cNvGrpSpPr/>
          <p:nvPr/>
        </p:nvGrpSpPr>
        <p:grpSpPr>
          <a:xfrm>
            <a:off x="22012301" y="4414029"/>
            <a:ext cx="10686889" cy="18004321"/>
            <a:chOff x="0" y="0"/>
            <a:chExt cx="1172772" cy="1975783"/>
          </a:xfrm>
        </p:grpSpPr>
        <p:sp>
          <p:nvSpPr>
            <p:cNvPr id="28" name="Freeform 28"/>
            <p:cNvSpPr/>
            <p:nvPr/>
          </p:nvSpPr>
          <p:spPr>
            <a:xfrm>
              <a:off x="0" y="0"/>
              <a:ext cx="1172773" cy="1975783"/>
            </a:xfrm>
            <a:custGeom>
              <a:avLst/>
              <a:gdLst/>
              <a:ahLst/>
              <a:cxnLst/>
              <a:rect l="l" t="t" r="r" b="b"/>
              <a:pathLst>
                <a:path w="1172773" h="1975783">
                  <a:moveTo>
                    <a:pt x="0" y="0"/>
                  </a:moveTo>
                  <a:lnTo>
                    <a:pt x="1172773" y="0"/>
                  </a:lnTo>
                  <a:lnTo>
                    <a:pt x="1172773" y="1975783"/>
                  </a:lnTo>
                  <a:lnTo>
                    <a:pt x="0" y="1975783"/>
                  </a:lnTo>
                  <a:close/>
                </a:path>
              </a:pathLst>
            </a:custGeom>
            <a:solidFill>
              <a:srgbClr val="F7F7F7"/>
            </a:solidFill>
          </p:spPr>
          <p:txBody>
            <a:bodyPr/>
            <a:lstStyle/>
            <a:p>
              <a:endParaRPr lang="en-US"/>
            </a:p>
          </p:txBody>
        </p:sp>
        <p:sp>
          <p:nvSpPr>
            <p:cNvPr id="29" name="TextBox 29"/>
            <p:cNvSpPr txBox="1"/>
            <p:nvPr/>
          </p:nvSpPr>
          <p:spPr>
            <a:xfrm>
              <a:off x="0" y="-85725"/>
              <a:ext cx="1172772" cy="2061508"/>
            </a:xfrm>
            <a:prstGeom prst="rect">
              <a:avLst/>
            </a:prstGeom>
          </p:spPr>
          <p:txBody>
            <a:bodyPr lIns="38100" tIns="38100" rIns="38100" bIns="38100" rtlCol="0" anchor="ctr"/>
            <a:lstStyle/>
            <a:p>
              <a:pPr algn="ctr">
                <a:lnSpc>
                  <a:spcPts val="6299"/>
                </a:lnSpc>
              </a:pPr>
              <a:endParaRPr/>
            </a:p>
          </p:txBody>
        </p:sp>
      </p:grpSp>
      <p:grpSp>
        <p:nvGrpSpPr>
          <p:cNvPr id="30" name="Group 30"/>
          <p:cNvGrpSpPr/>
          <p:nvPr/>
        </p:nvGrpSpPr>
        <p:grpSpPr>
          <a:xfrm>
            <a:off x="11038318" y="4179089"/>
            <a:ext cx="10719012" cy="469879"/>
            <a:chOff x="0" y="0"/>
            <a:chExt cx="1146983" cy="50279"/>
          </a:xfrm>
        </p:grpSpPr>
        <p:sp>
          <p:nvSpPr>
            <p:cNvPr id="31" name="Freeform 31"/>
            <p:cNvSpPr/>
            <p:nvPr/>
          </p:nvSpPr>
          <p:spPr>
            <a:xfrm>
              <a:off x="0" y="0"/>
              <a:ext cx="1146983" cy="50279"/>
            </a:xfrm>
            <a:custGeom>
              <a:avLst/>
              <a:gdLst/>
              <a:ahLst/>
              <a:cxnLst/>
              <a:rect l="l" t="t" r="r" b="b"/>
              <a:pathLst>
                <a:path w="1146983" h="50279">
                  <a:moveTo>
                    <a:pt x="0" y="0"/>
                  </a:moveTo>
                  <a:lnTo>
                    <a:pt x="1146983" y="0"/>
                  </a:lnTo>
                  <a:lnTo>
                    <a:pt x="1146983" y="50279"/>
                  </a:lnTo>
                  <a:lnTo>
                    <a:pt x="0" y="50279"/>
                  </a:lnTo>
                  <a:close/>
                </a:path>
              </a:pathLst>
            </a:custGeom>
            <a:solidFill>
              <a:srgbClr val="4E56C0"/>
            </a:solidFill>
          </p:spPr>
          <p:txBody>
            <a:bodyPr/>
            <a:lstStyle/>
            <a:p>
              <a:endParaRPr lang="en-US"/>
            </a:p>
          </p:txBody>
        </p:sp>
        <p:sp>
          <p:nvSpPr>
            <p:cNvPr id="32" name="TextBox 32"/>
            <p:cNvSpPr txBox="1"/>
            <p:nvPr/>
          </p:nvSpPr>
          <p:spPr>
            <a:xfrm>
              <a:off x="0" y="-85725"/>
              <a:ext cx="1146983" cy="136004"/>
            </a:xfrm>
            <a:prstGeom prst="rect">
              <a:avLst/>
            </a:prstGeom>
          </p:spPr>
          <p:txBody>
            <a:bodyPr lIns="39074" tIns="39074" rIns="39074" bIns="39074" rtlCol="0" anchor="ctr"/>
            <a:lstStyle/>
            <a:p>
              <a:pPr algn="ctr">
                <a:lnSpc>
                  <a:spcPts val="6299"/>
                </a:lnSpc>
              </a:pPr>
              <a:endParaRPr/>
            </a:p>
          </p:txBody>
        </p:sp>
      </p:grpSp>
      <p:sp>
        <p:nvSpPr>
          <p:cNvPr id="33" name="Freeform 33"/>
          <p:cNvSpPr/>
          <p:nvPr/>
        </p:nvSpPr>
        <p:spPr>
          <a:xfrm>
            <a:off x="299947" y="2870131"/>
            <a:ext cx="4141028" cy="1068919"/>
          </a:xfrm>
          <a:custGeom>
            <a:avLst/>
            <a:gdLst/>
            <a:ahLst/>
            <a:cxnLst/>
            <a:rect l="l" t="t" r="r" b="b"/>
            <a:pathLst>
              <a:path w="4141028" h="1068919">
                <a:moveTo>
                  <a:pt x="0" y="0"/>
                </a:moveTo>
                <a:lnTo>
                  <a:pt x="4141028" y="0"/>
                </a:lnTo>
                <a:lnTo>
                  <a:pt x="4141028" y="1068919"/>
                </a:lnTo>
                <a:lnTo>
                  <a:pt x="0" y="1068919"/>
                </a:lnTo>
                <a:lnTo>
                  <a:pt x="0" y="0"/>
                </a:lnTo>
                <a:close/>
              </a:path>
            </a:pathLst>
          </a:custGeom>
          <a:blipFill>
            <a:blip r:embed="rId3">
              <a:alphaModFix amt="80000"/>
            </a:blip>
            <a:stretch>
              <a:fillRect l="-11846" t="-381440" r="-47115" b="-315781"/>
            </a:stretch>
          </a:blipFill>
        </p:spPr>
        <p:txBody>
          <a:bodyPr/>
          <a:lstStyle/>
          <a:p>
            <a:endParaRPr lang="en-US"/>
          </a:p>
        </p:txBody>
      </p:sp>
      <p:sp>
        <p:nvSpPr>
          <p:cNvPr id="34" name="Freeform 34"/>
          <p:cNvSpPr/>
          <p:nvPr/>
        </p:nvSpPr>
        <p:spPr>
          <a:xfrm>
            <a:off x="30115572" y="2882442"/>
            <a:ext cx="2406534" cy="1094008"/>
          </a:xfrm>
          <a:custGeom>
            <a:avLst/>
            <a:gdLst/>
            <a:ahLst/>
            <a:cxnLst/>
            <a:rect l="l" t="t" r="r" b="b"/>
            <a:pathLst>
              <a:path w="2406534" h="1094008">
                <a:moveTo>
                  <a:pt x="0" y="0"/>
                </a:moveTo>
                <a:lnTo>
                  <a:pt x="2406534" y="0"/>
                </a:lnTo>
                <a:lnTo>
                  <a:pt x="2406534" y="1094008"/>
                </a:lnTo>
                <a:lnTo>
                  <a:pt x="0" y="1094008"/>
                </a:lnTo>
                <a:lnTo>
                  <a:pt x="0" y="0"/>
                </a:lnTo>
                <a:close/>
              </a:path>
            </a:pathLst>
          </a:custGeom>
          <a:blipFill>
            <a:blip r:embed="rId4">
              <a:alphaModFix amt="80000"/>
            </a:blip>
            <a:stretch>
              <a:fillRect t="-5019" b="-9611"/>
            </a:stretch>
          </a:blipFill>
        </p:spPr>
        <p:txBody>
          <a:bodyPr/>
          <a:lstStyle/>
          <a:p>
            <a:endParaRPr lang="en-US"/>
          </a:p>
        </p:txBody>
      </p:sp>
      <p:sp>
        <p:nvSpPr>
          <p:cNvPr id="35" name="Freeform 35"/>
          <p:cNvSpPr/>
          <p:nvPr/>
        </p:nvSpPr>
        <p:spPr>
          <a:xfrm>
            <a:off x="26957157" y="2861399"/>
            <a:ext cx="2807911" cy="1203390"/>
          </a:xfrm>
          <a:custGeom>
            <a:avLst/>
            <a:gdLst/>
            <a:ahLst/>
            <a:cxnLst/>
            <a:rect l="l" t="t" r="r" b="b"/>
            <a:pathLst>
              <a:path w="2807911" h="1203390">
                <a:moveTo>
                  <a:pt x="0" y="0"/>
                </a:moveTo>
                <a:lnTo>
                  <a:pt x="2807911" y="0"/>
                </a:lnTo>
                <a:lnTo>
                  <a:pt x="2807911" y="1203390"/>
                </a:lnTo>
                <a:lnTo>
                  <a:pt x="0" y="1203390"/>
                </a:lnTo>
                <a:lnTo>
                  <a:pt x="0" y="0"/>
                </a:lnTo>
                <a:close/>
              </a:path>
            </a:pathLst>
          </a:custGeom>
          <a:blipFill>
            <a:blip r:embed="rId5">
              <a:alphaModFix amt="80000"/>
            </a:blip>
            <a:stretch>
              <a:fillRect/>
            </a:stretch>
          </a:blipFill>
        </p:spPr>
        <p:txBody>
          <a:bodyPr/>
          <a:lstStyle/>
          <a:p>
            <a:endParaRPr lang="en-US"/>
          </a:p>
        </p:txBody>
      </p:sp>
      <p:grpSp>
        <p:nvGrpSpPr>
          <p:cNvPr id="36" name="Group 36"/>
          <p:cNvGrpSpPr/>
          <p:nvPr/>
        </p:nvGrpSpPr>
        <p:grpSpPr>
          <a:xfrm>
            <a:off x="22009608" y="22808875"/>
            <a:ext cx="10689336" cy="12907086"/>
            <a:chOff x="0" y="0"/>
            <a:chExt cx="1174798" cy="1418537"/>
          </a:xfrm>
        </p:grpSpPr>
        <p:sp>
          <p:nvSpPr>
            <p:cNvPr id="37" name="Freeform 37"/>
            <p:cNvSpPr/>
            <p:nvPr/>
          </p:nvSpPr>
          <p:spPr>
            <a:xfrm>
              <a:off x="0" y="0"/>
              <a:ext cx="1174798" cy="1418537"/>
            </a:xfrm>
            <a:custGeom>
              <a:avLst/>
              <a:gdLst/>
              <a:ahLst/>
              <a:cxnLst/>
              <a:rect l="l" t="t" r="r" b="b"/>
              <a:pathLst>
                <a:path w="1174798" h="1418537">
                  <a:moveTo>
                    <a:pt x="0" y="0"/>
                  </a:moveTo>
                  <a:lnTo>
                    <a:pt x="1174798" y="0"/>
                  </a:lnTo>
                  <a:lnTo>
                    <a:pt x="1174798" y="1418537"/>
                  </a:lnTo>
                  <a:lnTo>
                    <a:pt x="0" y="1418537"/>
                  </a:lnTo>
                  <a:close/>
                </a:path>
              </a:pathLst>
            </a:custGeom>
            <a:solidFill>
              <a:srgbClr val="F7F7F7"/>
            </a:solidFill>
          </p:spPr>
          <p:txBody>
            <a:bodyPr/>
            <a:lstStyle/>
            <a:p>
              <a:endParaRPr lang="en-US"/>
            </a:p>
          </p:txBody>
        </p:sp>
        <p:sp>
          <p:nvSpPr>
            <p:cNvPr id="38" name="TextBox 38"/>
            <p:cNvSpPr txBox="1"/>
            <p:nvPr/>
          </p:nvSpPr>
          <p:spPr>
            <a:xfrm>
              <a:off x="0" y="-85725"/>
              <a:ext cx="1174798" cy="1504262"/>
            </a:xfrm>
            <a:prstGeom prst="rect">
              <a:avLst/>
            </a:prstGeom>
          </p:spPr>
          <p:txBody>
            <a:bodyPr lIns="38100" tIns="38100" rIns="38100" bIns="38100" rtlCol="0" anchor="ctr"/>
            <a:lstStyle/>
            <a:p>
              <a:pPr algn="ctr">
                <a:lnSpc>
                  <a:spcPts val="6299"/>
                </a:lnSpc>
              </a:pPr>
              <a:endParaRPr/>
            </a:p>
          </p:txBody>
        </p:sp>
      </p:grpSp>
      <p:grpSp>
        <p:nvGrpSpPr>
          <p:cNvPr id="39" name="Group 39"/>
          <p:cNvGrpSpPr/>
          <p:nvPr/>
        </p:nvGrpSpPr>
        <p:grpSpPr>
          <a:xfrm>
            <a:off x="22017198" y="37847306"/>
            <a:ext cx="10696717" cy="2170304"/>
            <a:chOff x="0" y="0"/>
            <a:chExt cx="1020912" cy="207137"/>
          </a:xfrm>
        </p:grpSpPr>
        <p:sp>
          <p:nvSpPr>
            <p:cNvPr id="40" name="Freeform 40"/>
            <p:cNvSpPr/>
            <p:nvPr/>
          </p:nvSpPr>
          <p:spPr>
            <a:xfrm>
              <a:off x="0" y="0"/>
              <a:ext cx="1020912" cy="207137"/>
            </a:xfrm>
            <a:custGeom>
              <a:avLst/>
              <a:gdLst/>
              <a:ahLst/>
              <a:cxnLst/>
              <a:rect l="l" t="t" r="r" b="b"/>
              <a:pathLst>
                <a:path w="1020912" h="207137">
                  <a:moveTo>
                    <a:pt x="0" y="0"/>
                  </a:moveTo>
                  <a:lnTo>
                    <a:pt x="1020912" y="0"/>
                  </a:lnTo>
                  <a:lnTo>
                    <a:pt x="1020912" y="207137"/>
                  </a:lnTo>
                  <a:lnTo>
                    <a:pt x="0" y="207137"/>
                  </a:lnTo>
                  <a:close/>
                </a:path>
              </a:pathLst>
            </a:custGeom>
            <a:solidFill>
              <a:srgbClr val="F7F7F7"/>
            </a:solidFill>
          </p:spPr>
          <p:txBody>
            <a:bodyPr/>
            <a:lstStyle/>
            <a:p>
              <a:endParaRPr lang="en-US"/>
            </a:p>
          </p:txBody>
        </p:sp>
        <p:sp>
          <p:nvSpPr>
            <p:cNvPr id="41" name="TextBox 41"/>
            <p:cNvSpPr txBox="1"/>
            <p:nvPr/>
          </p:nvSpPr>
          <p:spPr>
            <a:xfrm>
              <a:off x="0" y="-95250"/>
              <a:ext cx="1020912" cy="302387"/>
            </a:xfrm>
            <a:prstGeom prst="rect">
              <a:avLst/>
            </a:prstGeom>
          </p:spPr>
          <p:txBody>
            <a:bodyPr lIns="43808" tIns="43808" rIns="43808" bIns="43808" rtlCol="0" anchor="ctr"/>
            <a:lstStyle/>
            <a:p>
              <a:pPr algn="ctr">
                <a:lnSpc>
                  <a:spcPts val="6300"/>
                </a:lnSpc>
              </a:pPr>
              <a:endParaRPr/>
            </a:p>
          </p:txBody>
        </p:sp>
      </p:grpSp>
      <p:grpSp>
        <p:nvGrpSpPr>
          <p:cNvPr id="42" name="Group 42"/>
          <p:cNvGrpSpPr/>
          <p:nvPr/>
        </p:nvGrpSpPr>
        <p:grpSpPr>
          <a:xfrm>
            <a:off x="22014330" y="37288979"/>
            <a:ext cx="10721243" cy="620155"/>
            <a:chOff x="0" y="0"/>
            <a:chExt cx="1023252" cy="59189"/>
          </a:xfrm>
        </p:grpSpPr>
        <p:sp>
          <p:nvSpPr>
            <p:cNvPr id="43" name="Freeform 43"/>
            <p:cNvSpPr/>
            <p:nvPr/>
          </p:nvSpPr>
          <p:spPr>
            <a:xfrm>
              <a:off x="0" y="0"/>
              <a:ext cx="1023252" cy="59189"/>
            </a:xfrm>
            <a:custGeom>
              <a:avLst/>
              <a:gdLst/>
              <a:ahLst/>
              <a:cxnLst/>
              <a:rect l="l" t="t" r="r" b="b"/>
              <a:pathLst>
                <a:path w="1023252" h="59189">
                  <a:moveTo>
                    <a:pt x="0" y="0"/>
                  </a:moveTo>
                  <a:lnTo>
                    <a:pt x="1023252" y="0"/>
                  </a:lnTo>
                  <a:lnTo>
                    <a:pt x="1023252" y="59189"/>
                  </a:lnTo>
                  <a:lnTo>
                    <a:pt x="0" y="59189"/>
                  </a:lnTo>
                  <a:close/>
                </a:path>
              </a:pathLst>
            </a:custGeom>
            <a:solidFill>
              <a:srgbClr val="4E56C0"/>
            </a:solidFill>
          </p:spPr>
          <p:txBody>
            <a:bodyPr/>
            <a:lstStyle/>
            <a:p>
              <a:endParaRPr lang="en-US"/>
            </a:p>
          </p:txBody>
        </p:sp>
        <p:sp>
          <p:nvSpPr>
            <p:cNvPr id="44" name="TextBox 44"/>
            <p:cNvSpPr txBox="1"/>
            <p:nvPr/>
          </p:nvSpPr>
          <p:spPr>
            <a:xfrm>
              <a:off x="0" y="-95250"/>
              <a:ext cx="1023252" cy="154439"/>
            </a:xfrm>
            <a:prstGeom prst="rect">
              <a:avLst/>
            </a:prstGeom>
          </p:spPr>
          <p:txBody>
            <a:bodyPr lIns="43808" tIns="43808" rIns="43808" bIns="43808" rtlCol="0" anchor="ctr"/>
            <a:lstStyle/>
            <a:p>
              <a:pPr algn="ctr">
                <a:lnSpc>
                  <a:spcPts val="6300"/>
                </a:lnSpc>
              </a:pPr>
              <a:endParaRPr/>
            </a:p>
          </p:txBody>
        </p:sp>
      </p:grpSp>
      <p:grpSp>
        <p:nvGrpSpPr>
          <p:cNvPr id="45" name="Group 45"/>
          <p:cNvGrpSpPr/>
          <p:nvPr/>
        </p:nvGrpSpPr>
        <p:grpSpPr>
          <a:xfrm>
            <a:off x="22009608" y="22584439"/>
            <a:ext cx="10689336" cy="573272"/>
            <a:chOff x="0" y="0"/>
            <a:chExt cx="1177423" cy="63146"/>
          </a:xfrm>
        </p:grpSpPr>
        <p:sp>
          <p:nvSpPr>
            <p:cNvPr id="46" name="Freeform 46"/>
            <p:cNvSpPr/>
            <p:nvPr/>
          </p:nvSpPr>
          <p:spPr>
            <a:xfrm>
              <a:off x="0" y="0"/>
              <a:ext cx="1177423" cy="63146"/>
            </a:xfrm>
            <a:custGeom>
              <a:avLst/>
              <a:gdLst/>
              <a:ahLst/>
              <a:cxnLst/>
              <a:rect l="l" t="t" r="r" b="b"/>
              <a:pathLst>
                <a:path w="1177423" h="63146">
                  <a:moveTo>
                    <a:pt x="0" y="0"/>
                  </a:moveTo>
                  <a:lnTo>
                    <a:pt x="1177423" y="0"/>
                  </a:lnTo>
                  <a:lnTo>
                    <a:pt x="1177423" y="63146"/>
                  </a:lnTo>
                  <a:lnTo>
                    <a:pt x="0" y="63146"/>
                  </a:lnTo>
                  <a:close/>
                </a:path>
              </a:pathLst>
            </a:custGeom>
            <a:solidFill>
              <a:srgbClr val="4E56C0"/>
            </a:solidFill>
          </p:spPr>
          <p:txBody>
            <a:bodyPr/>
            <a:lstStyle/>
            <a:p>
              <a:endParaRPr lang="en-US"/>
            </a:p>
          </p:txBody>
        </p:sp>
        <p:sp>
          <p:nvSpPr>
            <p:cNvPr id="47" name="TextBox 47"/>
            <p:cNvSpPr txBox="1"/>
            <p:nvPr/>
          </p:nvSpPr>
          <p:spPr>
            <a:xfrm>
              <a:off x="0" y="-85725"/>
              <a:ext cx="1177423" cy="148871"/>
            </a:xfrm>
            <a:prstGeom prst="rect">
              <a:avLst/>
            </a:prstGeom>
          </p:spPr>
          <p:txBody>
            <a:bodyPr lIns="38100" tIns="38100" rIns="38100" bIns="38100" rtlCol="0" anchor="ctr"/>
            <a:lstStyle/>
            <a:p>
              <a:pPr algn="ctr">
                <a:lnSpc>
                  <a:spcPts val="6299"/>
                </a:lnSpc>
              </a:pPr>
              <a:endParaRPr/>
            </a:p>
          </p:txBody>
        </p:sp>
      </p:grpSp>
      <p:sp>
        <p:nvSpPr>
          <p:cNvPr id="48" name="Freeform 48"/>
          <p:cNvSpPr/>
          <p:nvPr/>
        </p:nvSpPr>
        <p:spPr>
          <a:xfrm>
            <a:off x="6130811" y="7771729"/>
            <a:ext cx="4669382" cy="4442864"/>
          </a:xfrm>
          <a:custGeom>
            <a:avLst/>
            <a:gdLst/>
            <a:ahLst/>
            <a:cxnLst/>
            <a:rect l="l" t="t" r="r" b="b"/>
            <a:pathLst>
              <a:path w="4669382" h="4442864">
                <a:moveTo>
                  <a:pt x="0" y="0"/>
                </a:moveTo>
                <a:lnTo>
                  <a:pt x="4669382" y="0"/>
                </a:lnTo>
                <a:lnTo>
                  <a:pt x="4669382" y="4442864"/>
                </a:lnTo>
                <a:lnTo>
                  <a:pt x="0" y="4442864"/>
                </a:lnTo>
                <a:lnTo>
                  <a:pt x="0" y="0"/>
                </a:lnTo>
                <a:close/>
              </a:path>
            </a:pathLst>
          </a:custGeom>
          <a:blipFill>
            <a:blip r:embed="rId6"/>
            <a:stretch>
              <a:fillRect l="-122553" t="-224716" r="-115077" b="-148409"/>
            </a:stretch>
          </a:blipFill>
        </p:spPr>
        <p:txBody>
          <a:bodyPr/>
          <a:lstStyle/>
          <a:p>
            <a:endParaRPr lang="en-US"/>
          </a:p>
        </p:txBody>
      </p:sp>
      <p:grpSp>
        <p:nvGrpSpPr>
          <p:cNvPr id="49" name="Group 49"/>
          <p:cNvGrpSpPr/>
          <p:nvPr/>
        </p:nvGrpSpPr>
        <p:grpSpPr>
          <a:xfrm>
            <a:off x="22025332" y="40276702"/>
            <a:ext cx="10673858" cy="3341137"/>
            <a:chOff x="0" y="0"/>
            <a:chExt cx="1036780" cy="324534"/>
          </a:xfrm>
        </p:grpSpPr>
        <p:sp>
          <p:nvSpPr>
            <p:cNvPr id="50" name="Freeform 50"/>
            <p:cNvSpPr/>
            <p:nvPr/>
          </p:nvSpPr>
          <p:spPr>
            <a:xfrm>
              <a:off x="0" y="0"/>
              <a:ext cx="1036781" cy="324534"/>
            </a:xfrm>
            <a:custGeom>
              <a:avLst/>
              <a:gdLst/>
              <a:ahLst/>
              <a:cxnLst/>
              <a:rect l="l" t="t" r="r" b="b"/>
              <a:pathLst>
                <a:path w="1036781" h="324534">
                  <a:moveTo>
                    <a:pt x="0" y="0"/>
                  </a:moveTo>
                  <a:lnTo>
                    <a:pt x="1036781" y="0"/>
                  </a:lnTo>
                  <a:lnTo>
                    <a:pt x="1036781" y="324534"/>
                  </a:lnTo>
                  <a:lnTo>
                    <a:pt x="0" y="324534"/>
                  </a:lnTo>
                  <a:close/>
                </a:path>
              </a:pathLst>
            </a:custGeom>
            <a:solidFill>
              <a:srgbClr val="F7F7F7"/>
            </a:solidFill>
          </p:spPr>
          <p:txBody>
            <a:bodyPr/>
            <a:lstStyle/>
            <a:p>
              <a:endParaRPr lang="en-US"/>
            </a:p>
          </p:txBody>
        </p:sp>
        <p:sp>
          <p:nvSpPr>
            <p:cNvPr id="51" name="TextBox 51"/>
            <p:cNvSpPr txBox="1"/>
            <p:nvPr/>
          </p:nvSpPr>
          <p:spPr>
            <a:xfrm>
              <a:off x="0" y="-95250"/>
              <a:ext cx="1036780" cy="419784"/>
            </a:xfrm>
            <a:prstGeom prst="rect">
              <a:avLst/>
            </a:prstGeom>
          </p:spPr>
          <p:txBody>
            <a:bodyPr lIns="43045" tIns="43045" rIns="43045" bIns="43045" rtlCol="0" anchor="ctr"/>
            <a:lstStyle/>
            <a:p>
              <a:pPr algn="ctr">
                <a:lnSpc>
                  <a:spcPts val="6300"/>
                </a:lnSpc>
              </a:pPr>
              <a:endParaRPr/>
            </a:p>
          </p:txBody>
        </p:sp>
      </p:grpSp>
      <p:sp>
        <p:nvSpPr>
          <p:cNvPr id="52" name="Freeform 52"/>
          <p:cNvSpPr/>
          <p:nvPr/>
        </p:nvSpPr>
        <p:spPr>
          <a:xfrm>
            <a:off x="27064531" y="40503397"/>
            <a:ext cx="5401072" cy="2918948"/>
          </a:xfrm>
          <a:custGeom>
            <a:avLst/>
            <a:gdLst/>
            <a:ahLst/>
            <a:cxnLst/>
            <a:rect l="l" t="t" r="r" b="b"/>
            <a:pathLst>
              <a:path w="5401072" h="2918948">
                <a:moveTo>
                  <a:pt x="0" y="0"/>
                </a:moveTo>
                <a:lnTo>
                  <a:pt x="5401073" y="0"/>
                </a:lnTo>
                <a:lnTo>
                  <a:pt x="5401073" y="2918948"/>
                </a:lnTo>
                <a:lnTo>
                  <a:pt x="0" y="2918948"/>
                </a:lnTo>
                <a:lnTo>
                  <a:pt x="0" y="0"/>
                </a:lnTo>
                <a:close/>
              </a:path>
            </a:pathLst>
          </a:custGeom>
          <a:blipFill>
            <a:blip r:embed="rId7"/>
            <a:stretch>
              <a:fillRect t="-24006" b="-14769"/>
            </a:stretch>
          </a:blipFill>
        </p:spPr>
        <p:txBody>
          <a:bodyPr/>
          <a:lstStyle/>
          <a:p>
            <a:endParaRPr lang="en-US"/>
          </a:p>
        </p:txBody>
      </p:sp>
      <p:grpSp>
        <p:nvGrpSpPr>
          <p:cNvPr id="53" name="Group 53"/>
          <p:cNvGrpSpPr/>
          <p:nvPr/>
        </p:nvGrpSpPr>
        <p:grpSpPr>
          <a:xfrm>
            <a:off x="22012301" y="4179089"/>
            <a:ext cx="10686889" cy="469879"/>
            <a:chOff x="0" y="0"/>
            <a:chExt cx="1143545" cy="50279"/>
          </a:xfrm>
        </p:grpSpPr>
        <p:sp>
          <p:nvSpPr>
            <p:cNvPr id="54" name="Freeform 54"/>
            <p:cNvSpPr/>
            <p:nvPr/>
          </p:nvSpPr>
          <p:spPr>
            <a:xfrm>
              <a:off x="0" y="0"/>
              <a:ext cx="1143545" cy="50279"/>
            </a:xfrm>
            <a:custGeom>
              <a:avLst/>
              <a:gdLst/>
              <a:ahLst/>
              <a:cxnLst/>
              <a:rect l="l" t="t" r="r" b="b"/>
              <a:pathLst>
                <a:path w="1143545" h="50279">
                  <a:moveTo>
                    <a:pt x="0" y="0"/>
                  </a:moveTo>
                  <a:lnTo>
                    <a:pt x="1143545" y="0"/>
                  </a:lnTo>
                  <a:lnTo>
                    <a:pt x="1143545" y="50279"/>
                  </a:lnTo>
                  <a:lnTo>
                    <a:pt x="0" y="50279"/>
                  </a:lnTo>
                  <a:close/>
                </a:path>
              </a:pathLst>
            </a:custGeom>
            <a:solidFill>
              <a:srgbClr val="4E56C0"/>
            </a:solidFill>
          </p:spPr>
          <p:txBody>
            <a:bodyPr/>
            <a:lstStyle/>
            <a:p>
              <a:endParaRPr lang="en-US"/>
            </a:p>
          </p:txBody>
        </p:sp>
        <p:sp>
          <p:nvSpPr>
            <p:cNvPr id="55" name="TextBox 55"/>
            <p:cNvSpPr txBox="1"/>
            <p:nvPr/>
          </p:nvSpPr>
          <p:spPr>
            <a:xfrm>
              <a:off x="0" y="-85725"/>
              <a:ext cx="1143545" cy="136004"/>
            </a:xfrm>
            <a:prstGeom prst="rect">
              <a:avLst/>
            </a:prstGeom>
          </p:spPr>
          <p:txBody>
            <a:bodyPr lIns="39074" tIns="39074" rIns="39074" bIns="39074" rtlCol="0" anchor="ctr"/>
            <a:lstStyle/>
            <a:p>
              <a:pPr algn="ctr">
                <a:lnSpc>
                  <a:spcPts val="6299"/>
                </a:lnSpc>
              </a:pPr>
              <a:endParaRPr/>
            </a:p>
          </p:txBody>
        </p:sp>
      </p:grpSp>
      <p:sp>
        <p:nvSpPr>
          <p:cNvPr id="56" name="Freeform 56"/>
          <p:cNvSpPr/>
          <p:nvPr/>
        </p:nvSpPr>
        <p:spPr>
          <a:xfrm>
            <a:off x="6149861" y="16363433"/>
            <a:ext cx="4018453" cy="4675702"/>
          </a:xfrm>
          <a:custGeom>
            <a:avLst/>
            <a:gdLst/>
            <a:ahLst/>
            <a:cxnLst/>
            <a:rect l="l" t="t" r="r" b="b"/>
            <a:pathLst>
              <a:path w="4018453" h="4675702">
                <a:moveTo>
                  <a:pt x="0" y="0"/>
                </a:moveTo>
                <a:lnTo>
                  <a:pt x="4018453" y="0"/>
                </a:lnTo>
                <a:lnTo>
                  <a:pt x="4018453" y="4675701"/>
                </a:lnTo>
                <a:lnTo>
                  <a:pt x="0" y="4675701"/>
                </a:lnTo>
                <a:lnTo>
                  <a:pt x="0" y="0"/>
                </a:lnTo>
                <a:close/>
              </a:path>
            </a:pathLst>
          </a:custGeom>
          <a:blipFill>
            <a:blip r:embed="rId8"/>
            <a:stretch>
              <a:fillRect t="-9981" b="-7057"/>
            </a:stretch>
          </a:blipFill>
        </p:spPr>
        <p:txBody>
          <a:bodyPr/>
          <a:lstStyle/>
          <a:p>
            <a:endParaRPr lang="en-US"/>
          </a:p>
        </p:txBody>
      </p:sp>
      <p:grpSp>
        <p:nvGrpSpPr>
          <p:cNvPr id="57" name="Group 57"/>
          <p:cNvGrpSpPr/>
          <p:nvPr/>
        </p:nvGrpSpPr>
        <p:grpSpPr>
          <a:xfrm>
            <a:off x="299947" y="16363433"/>
            <a:ext cx="4445119" cy="4675702"/>
            <a:chOff x="0" y="0"/>
            <a:chExt cx="5926825" cy="6234269"/>
          </a:xfrm>
        </p:grpSpPr>
        <p:sp>
          <p:nvSpPr>
            <p:cNvPr id="58" name="Freeform 58"/>
            <p:cNvSpPr/>
            <p:nvPr/>
          </p:nvSpPr>
          <p:spPr>
            <a:xfrm>
              <a:off x="0" y="0"/>
              <a:ext cx="5926825" cy="6234269"/>
            </a:xfrm>
            <a:custGeom>
              <a:avLst/>
              <a:gdLst/>
              <a:ahLst/>
              <a:cxnLst/>
              <a:rect l="l" t="t" r="r" b="b"/>
              <a:pathLst>
                <a:path w="5926825" h="6234269">
                  <a:moveTo>
                    <a:pt x="0" y="0"/>
                  </a:moveTo>
                  <a:lnTo>
                    <a:pt x="5926825" y="0"/>
                  </a:lnTo>
                  <a:lnTo>
                    <a:pt x="5926825" y="6234269"/>
                  </a:lnTo>
                  <a:lnTo>
                    <a:pt x="0" y="6234269"/>
                  </a:lnTo>
                  <a:lnTo>
                    <a:pt x="0" y="0"/>
                  </a:lnTo>
                  <a:close/>
                </a:path>
              </a:pathLst>
            </a:custGeom>
            <a:blipFill>
              <a:blip r:embed="rId9"/>
              <a:stretch>
                <a:fillRect/>
              </a:stretch>
            </a:blipFill>
          </p:spPr>
          <p:txBody>
            <a:bodyPr/>
            <a:lstStyle/>
            <a:p>
              <a:endParaRPr lang="en-US"/>
            </a:p>
          </p:txBody>
        </p:sp>
        <p:sp>
          <p:nvSpPr>
            <p:cNvPr id="59" name="Freeform 59"/>
            <p:cNvSpPr/>
            <p:nvPr/>
          </p:nvSpPr>
          <p:spPr>
            <a:xfrm>
              <a:off x="4118737" y="2026834"/>
              <a:ext cx="351169" cy="593944"/>
            </a:xfrm>
            <a:custGeom>
              <a:avLst/>
              <a:gdLst/>
              <a:ahLst/>
              <a:cxnLst/>
              <a:rect l="l" t="t" r="r" b="b"/>
              <a:pathLst>
                <a:path w="351169" h="593944">
                  <a:moveTo>
                    <a:pt x="0" y="0"/>
                  </a:moveTo>
                  <a:lnTo>
                    <a:pt x="351170" y="0"/>
                  </a:lnTo>
                  <a:lnTo>
                    <a:pt x="351170" y="593944"/>
                  </a:lnTo>
                  <a:lnTo>
                    <a:pt x="0" y="593944"/>
                  </a:lnTo>
                  <a:lnTo>
                    <a:pt x="0" y="0"/>
                  </a:lnTo>
                  <a:close/>
                </a:path>
              </a:pathLst>
            </a:custGeom>
            <a:blipFill>
              <a:blip r:embed="rId10"/>
              <a:stretch>
                <a:fillRect/>
              </a:stretch>
            </a:blipFill>
          </p:spPr>
          <p:txBody>
            <a:bodyPr/>
            <a:lstStyle/>
            <a:p>
              <a:endParaRPr lang="en-US"/>
            </a:p>
          </p:txBody>
        </p:sp>
        <p:sp>
          <p:nvSpPr>
            <p:cNvPr id="60" name="TextBox 60"/>
            <p:cNvSpPr txBox="1"/>
            <p:nvPr/>
          </p:nvSpPr>
          <p:spPr>
            <a:xfrm>
              <a:off x="3931180" y="1800329"/>
              <a:ext cx="1077453" cy="230486"/>
            </a:xfrm>
            <a:prstGeom prst="rect">
              <a:avLst/>
            </a:prstGeom>
          </p:spPr>
          <p:txBody>
            <a:bodyPr lIns="0" tIns="0" rIns="0" bIns="0" rtlCol="0" anchor="t">
              <a:spAutoFit/>
            </a:bodyPr>
            <a:lstStyle/>
            <a:p>
              <a:pPr algn="ctr">
                <a:lnSpc>
                  <a:spcPts val="1451"/>
                </a:lnSpc>
                <a:spcBef>
                  <a:spcPct val="0"/>
                </a:spcBef>
              </a:pPr>
              <a:r>
                <a:rPr lang="en-US" sz="1036">
                  <a:solidFill>
                    <a:srgbClr val="000000"/>
                  </a:solidFill>
                  <a:latin typeface="Glacial Indifference"/>
                  <a:ea typeface="Glacial Indifference"/>
                  <a:cs typeface="Glacial Indifference"/>
                  <a:sym typeface="Glacial Indifference"/>
                </a:rPr>
                <a:t>DIXON ISLAND</a:t>
              </a:r>
            </a:p>
          </p:txBody>
        </p:sp>
        <p:sp>
          <p:nvSpPr>
            <p:cNvPr id="61" name="TextBox 61"/>
            <p:cNvSpPr txBox="1"/>
            <p:nvPr/>
          </p:nvSpPr>
          <p:spPr>
            <a:xfrm>
              <a:off x="2372494" y="1528188"/>
              <a:ext cx="1181838" cy="230486"/>
            </a:xfrm>
            <a:prstGeom prst="rect">
              <a:avLst/>
            </a:prstGeom>
          </p:spPr>
          <p:txBody>
            <a:bodyPr lIns="0" tIns="0" rIns="0" bIns="0" rtlCol="0" anchor="t">
              <a:spAutoFit/>
            </a:bodyPr>
            <a:lstStyle/>
            <a:p>
              <a:pPr algn="ctr">
                <a:lnSpc>
                  <a:spcPts val="1451"/>
                </a:lnSpc>
                <a:spcBef>
                  <a:spcPct val="0"/>
                </a:spcBef>
              </a:pPr>
              <a:r>
                <a:rPr lang="en-US" sz="1036">
                  <a:solidFill>
                    <a:srgbClr val="000000"/>
                  </a:solidFill>
                  <a:latin typeface="Glacial Indifference"/>
                  <a:ea typeface="Glacial Indifference"/>
                  <a:cs typeface="Glacial Indifference"/>
                  <a:sym typeface="Glacial Indifference"/>
                </a:rPr>
                <a:t>WIZARD ISLAND</a:t>
              </a:r>
            </a:p>
          </p:txBody>
        </p:sp>
        <p:sp>
          <p:nvSpPr>
            <p:cNvPr id="62" name="TextBox 62"/>
            <p:cNvSpPr txBox="1"/>
            <p:nvPr/>
          </p:nvSpPr>
          <p:spPr>
            <a:xfrm>
              <a:off x="1122620" y="4288413"/>
              <a:ext cx="1249873" cy="230486"/>
            </a:xfrm>
            <a:prstGeom prst="rect">
              <a:avLst/>
            </a:prstGeom>
          </p:spPr>
          <p:txBody>
            <a:bodyPr lIns="0" tIns="0" rIns="0" bIns="0" rtlCol="0" anchor="t">
              <a:spAutoFit/>
            </a:bodyPr>
            <a:lstStyle/>
            <a:p>
              <a:pPr algn="ctr">
                <a:lnSpc>
                  <a:spcPts val="1451"/>
                </a:lnSpc>
                <a:spcBef>
                  <a:spcPct val="0"/>
                </a:spcBef>
              </a:pPr>
              <a:r>
                <a:rPr lang="en-US" sz="1036">
                  <a:solidFill>
                    <a:srgbClr val="000000"/>
                  </a:solidFill>
                  <a:latin typeface="Glacial Indifference"/>
                  <a:ea typeface="Glacial Indifference"/>
                  <a:cs typeface="Glacial Indifference"/>
                  <a:sym typeface="Glacial Indifference"/>
                </a:rPr>
                <a:t>PRASIOLA POINT</a:t>
              </a:r>
            </a:p>
          </p:txBody>
        </p:sp>
        <p:sp>
          <p:nvSpPr>
            <p:cNvPr id="63" name="Freeform 63"/>
            <p:cNvSpPr/>
            <p:nvPr/>
          </p:nvSpPr>
          <p:spPr>
            <a:xfrm>
              <a:off x="2489324" y="1758674"/>
              <a:ext cx="351169" cy="593944"/>
            </a:xfrm>
            <a:custGeom>
              <a:avLst/>
              <a:gdLst/>
              <a:ahLst/>
              <a:cxnLst/>
              <a:rect l="l" t="t" r="r" b="b"/>
              <a:pathLst>
                <a:path w="351169" h="593944">
                  <a:moveTo>
                    <a:pt x="0" y="0"/>
                  </a:moveTo>
                  <a:lnTo>
                    <a:pt x="351169" y="0"/>
                  </a:lnTo>
                  <a:lnTo>
                    <a:pt x="351169" y="593944"/>
                  </a:lnTo>
                  <a:lnTo>
                    <a:pt x="0" y="593944"/>
                  </a:lnTo>
                  <a:lnTo>
                    <a:pt x="0" y="0"/>
                  </a:lnTo>
                  <a:close/>
                </a:path>
              </a:pathLst>
            </a:custGeom>
            <a:blipFill>
              <a:blip r:embed="rId10"/>
              <a:stretch>
                <a:fillRect/>
              </a:stretch>
            </a:blipFill>
          </p:spPr>
          <p:txBody>
            <a:bodyPr/>
            <a:lstStyle/>
            <a:p>
              <a:endParaRPr lang="en-US"/>
            </a:p>
          </p:txBody>
        </p:sp>
        <p:sp>
          <p:nvSpPr>
            <p:cNvPr id="64" name="Freeform 64"/>
            <p:cNvSpPr/>
            <p:nvPr/>
          </p:nvSpPr>
          <p:spPr>
            <a:xfrm>
              <a:off x="1899019" y="4518899"/>
              <a:ext cx="351169" cy="593944"/>
            </a:xfrm>
            <a:custGeom>
              <a:avLst/>
              <a:gdLst/>
              <a:ahLst/>
              <a:cxnLst/>
              <a:rect l="l" t="t" r="r" b="b"/>
              <a:pathLst>
                <a:path w="351169" h="593944">
                  <a:moveTo>
                    <a:pt x="0" y="0"/>
                  </a:moveTo>
                  <a:lnTo>
                    <a:pt x="351169" y="0"/>
                  </a:lnTo>
                  <a:lnTo>
                    <a:pt x="351169" y="593944"/>
                  </a:lnTo>
                  <a:lnTo>
                    <a:pt x="0" y="593944"/>
                  </a:lnTo>
                  <a:lnTo>
                    <a:pt x="0" y="0"/>
                  </a:lnTo>
                  <a:close/>
                </a:path>
              </a:pathLst>
            </a:custGeom>
            <a:blipFill>
              <a:blip r:embed="rId10"/>
              <a:stretch>
                <a:fillRect/>
              </a:stretch>
            </a:blipFill>
          </p:spPr>
          <p:txBody>
            <a:bodyPr/>
            <a:lstStyle/>
            <a:p>
              <a:endParaRPr lang="en-US"/>
            </a:p>
          </p:txBody>
        </p:sp>
        <p:sp>
          <p:nvSpPr>
            <p:cNvPr id="65" name="TextBox 65"/>
            <p:cNvSpPr txBox="1"/>
            <p:nvPr/>
          </p:nvSpPr>
          <p:spPr>
            <a:xfrm>
              <a:off x="3407254" y="2962448"/>
              <a:ext cx="460884" cy="230486"/>
            </a:xfrm>
            <a:prstGeom prst="rect">
              <a:avLst/>
            </a:prstGeom>
          </p:spPr>
          <p:txBody>
            <a:bodyPr lIns="0" tIns="0" rIns="0" bIns="0" rtlCol="0" anchor="t">
              <a:spAutoFit/>
            </a:bodyPr>
            <a:lstStyle/>
            <a:p>
              <a:pPr algn="ctr">
                <a:lnSpc>
                  <a:spcPts val="1451"/>
                </a:lnSpc>
                <a:spcBef>
                  <a:spcPct val="0"/>
                </a:spcBef>
              </a:pPr>
              <a:r>
                <a:rPr lang="en-US" sz="1036">
                  <a:solidFill>
                    <a:srgbClr val="000000"/>
                  </a:solidFill>
                  <a:latin typeface="Glacial Indifference"/>
                  <a:ea typeface="Glacial Indifference"/>
                  <a:cs typeface="Glacial Indifference"/>
                  <a:sym typeface="Glacial Indifference"/>
                </a:rPr>
                <a:t>BMSC</a:t>
              </a:r>
            </a:p>
          </p:txBody>
        </p:sp>
        <p:sp>
          <p:nvSpPr>
            <p:cNvPr id="66" name="Freeform 66"/>
            <p:cNvSpPr/>
            <p:nvPr/>
          </p:nvSpPr>
          <p:spPr>
            <a:xfrm>
              <a:off x="3516969" y="3192934"/>
              <a:ext cx="351169" cy="593944"/>
            </a:xfrm>
            <a:custGeom>
              <a:avLst/>
              <a:gdLst/>
              <a:ahLst/>
              <a:cxnLst/>
              <a:rect l="l" t="t" r="r" b="b"/>
              <a:pathLst>
                <a:path w="351169" h="593944">
                  <a:moveTo>
                    <a:pt x="0" y="0"/>
                  </a:moveTo>
                  <a:lnTo>
                    <a:pt x="351169" y="0"/>
                  </a:lnTo>
                  <a:lnTo>
                    <a:pt x="351169" y="593943"/>
                  </a:lnTo>
                  <a:lnTo>
                    <a:pt x="0" y="593943"/>
                  </a:lnTo>
                  <a:lnTo>
                    <a:pt x="0" y="0"/>
                  </a:lnTo>
                  <a:close/>
                </a:path>
              </a:pathLst>
            </a:custGeom>
            <a:blipFill>
              <a:blip r:embed="rId10"/>
              <a:stretch>
                <a:fillRect/>
              </a:stretch>
            </a:blipFill>
          </p:spPr>
          <p:txBody>
            <a:bodyPr/>
            <a:lstStyle/>
            <a:p>
              <a:endParaRPr lang="en-US"/>
            </a:p>
          </p:txBody>
        </p:sp>
      </p:grpSp>
      <p:sp>
        <p:nvSpPr>
          <p:cNvPr id="67" name="TextBox 67"/>
          <p:cNvSpPr txBox="1"/>
          <p:nvPr/>
        </p:nvSpPr>
        <p:spPr>
          <a:xfrm>
            <a:off x="931323" y="15750656"/>
            <a:ext cx="3157180" cy="418466"/>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Glacial Indifference Bold"/>
                <a:ea typeface="Glacial Indifference Bold"/>
                <a:cs typeface="Glacial Indifference Bold"/>
                <a:sym typeface="Glacial Indifference Bold"/>
              </a:rPr>
              <a:t>ANIMAL COLLECTION</a:t>
            </a:r>
          </a:p>
        </p:txBody>
      </p:sp>
      <p:sp>
        <p:nvSpPr>
          <p:cNvPr id="68" name="AutoShape 68"/>
          <p:cNvSpPr/>
          <p:nvPr/>
        </p:nvSpPr>
        <p:spPr>
          <a:xfrm>
            <a:off x="4864240" y="18119206"/>
            <a:ext cx="1145459" cy="0"/>
          </a:xfrm>
          <a:prstGeom prst="line">
            <a:avLst/>
          </a:prstGeom>
          <a:ln w="76200" cap="flat">
            <a:solidFill>
              <a:srgbClr val="365B6D"/>
            </a:solidFill>
            <a:prstDash val="solid"/>
            <a:headEnd type="none" w="sm" len="sm"/>
            <a:tailEnd type="arrow" w="med" len="sm"/>
          </a:ln>
        </p:spPr>
        <p:txBody>
          <a:bodyPr/>
          <a:lstStyle/>
          <a:p>
            <a:endParaRPr lang="en-US"/>
          </a:p>
        </p:txBody>
      </p:sp>
      <p:sp>
        <p:nvSpPr>
          <p:cNvPr id="69" name="AutoShape 69"/>
          <p:cNvSpPr/>
          <p:nvPr/>
        </p:nvSpPr>
        <p:spPr>
          <a:xfrm>
            <a:off x="8083048" y="17777259"/>
            <a:ext cx="0" cy="773834"/>
          </a:xfrm>
          <a:prstGeom prst="line">
            <a:avLst/>
          </a:prstGeom>
          <a:ln w="76200" cap="flat">
            <a:solidFill>
              <a:srgbClr val="365B6D"/>
            </a:solidFill>
            <a:prstDash val="solid"/>
            <a:headEnd type="none" w="sm" len="sm"/>
            <a:tailEnd type="arrow" w="med" len="sm"/>
          </a:ln>
        </p:spPr>
        <p:txBody>
          <a:bodyPr/>
          <a:lstStyle/>
          <a:p>
            <a:endParaRPr lang="en-US"/>
          </a:p>
        </p:txBody>
      </p:sp>
      <p:grpSp>
        <p:nvGrpSpPr>
          <p:cNvPr id="70" name="Group 70"/>
          <p:cNvGrpSpPr/>
          <p:nvPr/>
        </p:nvGrpSpPr>
        <p:grpSpPr>
          <a:xfrm>
            <a:off x="931323" y="15798281"/>
            <a:ext cx="3152596" cy="435385"/>
            <a:chOff x="0" y="0"/>
            <a:chExt cx="242215" cy="33451"/>
          </a:xfrm>
        </p:grpSpPr>
        <p:sp>
          <p:nvSpPr>
            <p:cNvPr id="71" name="Freeform 71"/>
            <p:cNvSpPr/>
            <p:nvPr/>
          </p:nvSpPr>
          <p:spPr>
            <a:xfrm>
              <a:off x="0" y="0"/>
              <a:ext cx="242215" cy="33451"/>
            </a:xfrm>
            <a:custGeom>
              <a:avLst/>
              <a:gdLst/>
              <a:ahLst/>
              <a:cxnLst/>
              <a:rect l="l" t="t" r="r" b="b"/>
              <a:pathLst>
                <a:path w="242215" h="33451">
                  <a:moveTo>
                    <a:pt x="0" y="0"/>
                  </a:moveTo>
                  <a:lnTo>
                    <a:pt x="242215" y="0"/>
                  </a:lnTo>
                  <a:lnTo>
                    <a:pt x="242215" y="33451"/>
                  </a:lnTo>
                  <a:lnTo>
                    <a:pt x="0" y="33451"/>
                  </a:lnTo>
                  <a:close/>
                </a:path>
              </a:pathLst>
            </a:custGeom>
            <a:solidFill>
              <a:srgbClr val="4E56C0">
                <a:alpha val="49804"/>
              </a:srgbClr>
            </a:solidFill>
          </p:spPr>
          <p:txBody>
            <a:bodyPr/>
            <a:lstStyle/>
            <a:p>
              <a:endParaRPr lang="en-US"/>
            </a:p>
          </p:txBody>
        </p:sp>
        <p:sp>
          <p:nvSpPr>
            <p:cNvPr id="72" name="TextBox 72"/>
            <p:cNvSpPr txBox="1"/>
            <p:nvPr/>
          </p:nvSpPr>
          <p:spPr>
            <a:xfrm>
              <a:off x="0" y="-95250"/>
              <a:ext cx="242215" cy="128701"/>
            </a:xfrm>
            <a:prstGeom prst="rect">
              <a:avLst/>
            </a:prstGeom>
          </p:spPr>
          <p:txBody>
            <a:bodyPr lIns="54420" tIns="54420" rIns="54420" bIns="54420" rtlCol="0" anchor="ctr"/>
            <a:lstStyle/>
            <a:p>
              <a:pPr marL="0" lvl="0" indent="0" algn="ctr">
                <a:lnSpc>
                  <a:spcPts val="6300"/>
                </a:lnSpc>
                <a:spcBef>
                  <a:spcPct val="0"/>
                </a:spcBef>
              </a:pPr>
              <a:endParaRPr/>
            </a:p>
          </p:txBody>
        </p:sp>
      </p:grpSp>
      <p:grpSp>
        <p:nvGrpSpPr>
          <p:cNvPr id="73" name="Group 73"/>
          <p:cNvGrpSpPr/>
          <p:nvPr/>
        </p:nvGrpSpPr>
        <p:grpSpPr>
          <a:xfrm>
            <a:off x="1183143" y="21317246"/>
            <a:ext cx="4709669" cy="2377729"/>
            <a:chOff x="0" y="0"/>
            <a:chExt cx="6279558" cy="3170306"/>
          </a:xfrm>
        </p:grpSpPr>
        <p:sp>
          <p:nvSpPr>
            <p:cNvPr id="74" name="AutoShape 74"/>
            <p:cNvSpPr/>
            <p:nvPr/>
          </p:nvSpPr>
          <p:spPr>
            <a:xfrm>
              <a:off x="821528" y="1568388"/>
              <a:ext cx="1910203" cy="16765"/>
            </a:xfrm>
            <a:prstGeom prst="line">
              <a:avLst/>
            </a:prstGeom>
            <a:ln w="101600" cap="flat">
              <a:solidFill>
                <a:srgbClr val="365B6D"/>
              </a:solidFill>
              <a:prstDash val="solid"/>
              <a:headEnd type="none" w="sm" len="sm"/>
              <a:tailEnd type="arrow" w="med" len="sm"/>
            </a:ln>
          </p:spPr>
          <p:txBody>
            <a:bodyPr/>
            <a:lstStyle/>
            <a:p>
              <a:endParaRPr lang="en-US"/>
            </a:p>
          </p:txBody>
        </p:sp>
        <p:sp>
          <p:nvSpPr>
            <p:cNvPr id="75" name="Freeform 75"/>
            <p:cNvSpPr/>
            <p:nvPr/>
          </p:nvSpPr>
          <p:spPr>
            <a:xfrm>
              <a:off x="2676938" y="0"/>
              <a:ext cx="3602620" cy="3170306"/>
            </a:xfrm>
            <a:custGeom>
              <a:avLst/>
              <a:gdLst/>
              <a:ahLst/>
              <a:cxnLst/>
              <a:rect l="l" t="t" r="r" b="b"/>
              <a:pathLst>
                <a:path w="3602620" h="3170306">
                  <a:moveTo>
                    <a:pt x="0" y="0"/>
                  </a:moveTo>
                  <a:lnTo>
                    <a:pt x="3602620" y="0"/>
                  </a:lnTo>
                  <a:lnTo>
                    <a:pt x="3602620" y="3170306"/>
                  </a:lnTo>
                  <a:lnTo>
                    <a:pt x="0" y="3170306"/>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6" name="Freeform 76"/>
            <p:cNvSpPr/>
            <p:nvPr/>
          </p:nvSpPr>
          <p:spPr>
            <a:xfrm>
              <a:off x="0" y="287668"/>
              <a:ext cx="2418022" cy="1532421"/>
            </a:xfrm>
            <a:custGeom>
              <a:avLst/>
              <a:gdLst/>
              <a:ahLst/>
              <a:cxnLst/>
              <a:rect l="l" t="t" r="r" b="b"/>
              <a:pathLst>
                <a:path w="2418022" h="1532421">
                  <a:moveTo>
                    <a:pt x="0" y="0"/>
                  </a:moveTo>
                  <a:lnTo>
                    <a:pt x="2418022" y="0"/>
                  </a:lnTo>
                  <a:lnTo>
                    <a:pt x="2418022" y="1532421"/>
                  </a:lnTo>
                  <a:lnTo>
                    <a:pt x="0" y="1532421"/>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7" name="AutoShape 77"/>
          <p:cNvSpPr/>
          <p:nvPr/>
        </p:nvSpPr>
        <p:spPr>
          <a:xfrm>
            <a:off x="200300" y="22418350"/>
            <a:ext cx="793098" cy="0"/>
          </a:xfrm>
          <a:prstGeom prst="line">
            <a:avLst/>
          </a:prstGeom>
          <a:ln w="76200" cap="flat">
            <a:solidFill>
              <a:srgbClr val="365B6D"/>
            </a:solidFill>
            <a:prstDash val="solid"/>
            <a:headEnd type="none" w="sm" len="sm"/>
            <a:tailEnd type="arrow" w="med" len="sm"/>
          </a:ln>
        </p:spPr>
        <p:txBody>
          <a:bodyPr/>
          <a:lstStyle/>
          <a:p>
            <a:endParaRPr lang="en-US"/>
          </a:p>
        </p:txBody>
      </p:sp>
      <p:sp>
        <p:nvSpPr>
          <p:cNvPr id="78" name="Freeform 78"/>
          <p:cNvSpPr/>
          <p:nvPr/>
        </p:nvSpPr>
        <p:spPr>
          <a:xfrm flipH="1">
            <a:off x="654652" y="27142998"/>
            <a:ext cx="3429267" cy="4944756"/>
          </a:xfrm>
          <a:custGeom>
            <a:avLst/>
            <a:gdLst/>
            <a:ahLst/>
            <a:cxnLst/>
            <a:rect l="l" t="t" r="r" b="b"/>
            <a:pathLst>
              <a:path w="3429267" h="4944756">
                <a:moveTo>
                  <a:pt x="3429267" y="0"/>
                </a:moveTo>
                <a:lnTo>
                  <a:pt x="0" y="0"/>
                </a:lnTo>
                <a:lnTo>
                  <a:pt x="0" y="4944756"/>
                </a:lnTo>
                <a:lnTo>
                  <a:pt x="3429267" y="4944756"/>
                </a:lnTo>
                <a:lnTo>
                  <a:pt x="3429267" y="0"/>
                </a:lnTo>
                <a:close/>
              </a:path>
            </a:pathLst>
          </a:custGeom>
          <a:blipFill>
            <a:blip r:embed="rId13"/>
            <a:stretch>
              <a:fillRect l="-135093" r="-41393" b="-1550"/>
            </a:stretch>
          </a:blipFill>
        </p:spPr>
        <p:txBody>
          <a:bodyPr/>
          <a:lstStyle/>
          <a:p>
            <a:endParaRPr lang="en-US"/>
          </a:p>
        </p:txBody>
      </p:sp>
      <p:sp>
        <p:nvSpPr>
          <p:cNvPr id="79" name="AutoShape 79"/>
          <p:cNvSpPr/>
          <p:nvPr/>
        </p:nvSpPr>
        <p:spPr>
          <a:xfrm>
            <a:off x="6130811" y="22418350"/>
            <a:ext cx="1258218" cy="0"/>
          </a:xfrm>
          <a:prstGeom prst="line">
            <a:avLst/>
          </a:prstGeom>
          <a:ln w="76200" cap="flat">
            <a:solidFill>
              <a:srgbClr val="365B6D"/>
            </a:solidFill>
            <a:prstDash val="solid"/>
            <a:headEnd type="none" w="sm" len="sm"/>
            <a:tailEnd type="arrow" w="med" len="sm"/>
          </a:ln>
        </p:spPr>
        <p:txBody>
          <a:bodyPr/>
          <a:lstStyle/>
          <a:p>
            <a:endParaRPr lang="en-US"/>
          </a:p>
        </p:txBody>
      </p:sp>
      <p:sp>
        <p:nvSpPr>
          <p:cNvPr id="80" name="Freeform 80"/>
          <p:cNvSpPr/>
          <p:nvPr/>
        </p:nvSpPr>
        <p:spPr>
          <a:xfrm>
            <a:off x="7992459" y="21724922"/>
            <a:ext cx="1974744" cy="1970053"/>
          </a:xfrm>
          <a:custGeom>
            <a:avLst/>
            <a:gdLst/>
            <a:ahLst/>
            <a:cxnLst/>
            <a:rect l="l" t="t" r="r" b="b"/>
            <a:pathLst>
              <a:path w="1974744" h="1970053">
                <a:moveTo>
                  <a:pt x="0" y="0"/>
                </a:moveTo>
                <a:lnTo>
                  <a:pt x="1974744" y="0"/>
                </a:lnTo>
                <a:lnTo>
                  <a:pt x="1974744" y="1970054"/>
                </a:lnTo>
                <a:lnTo>
                  <a:pt x="0" y="1970054"/>
                </a:lnTo>
                <a:lnTo>
                  <a:pt x="0" y="0"/>
                </a:lnTo>
                <a:close/>
              </a:path>
            </a:pathLst>
          </a:custGeom>
          <a:blipFill>
            <a:blip r:embed="rId14"/>
            <a:stretch>
              <a:fillRect t="-50113" r="-569125" b="-13346"/>
            </a:stretch>
          </a:blipFill>
        </p:spPr>
        <p:txBody>
          <a:bodyPr/>
          <a:lstStyle/>
          <a:p>
            <a:endParaRPr lang="en-US"/>
          </a:p>
        </p:txBody>
      </p:sp>
      <p:sp>
        <p:nvSpPr>
          <p:cNvPr id="81" name="AutoShape 81"/>
          <p:cNvSpPr/>
          <p:nvPr/>
        </p:nvSpPr>
        <p:spPr>
          <a:xfrm flipH="1">
            <a:off x="6746082" y="23694976"/>
            <a:ext cx="1436966" cy="883080"/>
          </a:xfrm>
          <a:prstGeom prst="line">
            <a:avLst/>
          </a:prstGeom>
          <a:ln w="76200" cap="flat">
            <a:solidFill>
              <a:srgbClr val="365B6D"/>
            </a:solidFill>
            <a:prstDash val="solid"/>
            <a:headEnd type="none" w="sm" len="sm"/>
            <a:tailEnd type="arrow" w="med" len="sm"/>
          </a:ln>
        </p:spPr>
        <p:txBody>
          <a:bodyPr/>
          <a:lstStyle/>
          <a:p>
            <a:endParaRPr lang="en-US"/>
          </a:p>
        </p:txBody>
      </p:sp>
      <p:sp>
        <p:nvSpPr>
          <p:cNvPr id="82" name="AutoShape 82"/>
          <p:cNvSpPr/>
          <p:nvPr/>
        </p:nvSpPr>
        <p:spPr>
          <a:xfrm>
            <a:off x="9247263" y="23694976"/>
            <a:ext cx="146650" cy="1123962"/>
          </a:xfrm>
          <a:prstGeom prst="line">
            <a:avLst/>
          </a:prstGeom>
          <a:ln w="76200" cap="flat">
            <a:solidFill>
              <a:srgbClr val="365B6D"/>
            </a:solidFill>
            <a:prstDash val="solid"/>
            <a:headEnd type="none" w="sm" len="sm"/>
            <a:tailEnd type="arrow" w="med" len="sm"/>
          </a:ln>
        </p:spPr>
        <p:txBody>
          <a:bodyPr/>
          <a:lstStyle/>
          <a:p>
            <a:endParaRPr lang="en-US"/>
          </a:p>
        </p:txBody>
      </p:sp>
      <p:sp>
        <p:nvSpPr>
          <p:cNvPr id="83" name="AutoShape 83"/>
          <p:cNvSpPr/>
          <p:nvPr/>
        </p:nvSpPr>
        <p:spPr>
          <a:xfrm>
            <a:off x="7992459" y="26326416"/>
            <a:ext cx="90590" cy="2355215"/>
          </a:xfrm>
          <a:prstGeom prst="line">
            <a:avLst/>
          </a:prstGeom>
          <a:ln w="76200" cap="flat">
            <a:solidFill>
              <a:srgbClr val="365B6D"/>
            </a:solidFill>
            <a:prstDash val="solid"/>
            <a:headEnd type="none" w="sm" len="sm"/>
            <a:tailEnd type="arrow" w="med" len="sm"/>
          </a:ln>
        </p:spPr>
        <p:txBody>
          <a:bodyPr/>
          <a:lstStyle/>
          <a:p>
            <a:endParaRPr lang="en-US"/>
          </a:p>
        </p:txBody>
      </p:sp>
      <p:grpSp>
        <p:nvGrpSpPr>
          <p:cNvPr id="84" name="Group 84"/>
          <p:cNvGrpSpPr/>
          <p:nvPr/>
        </p:nvGrpSpPr>
        <p:grpSpPr>
          <a:xfrm>
            <a:off x="299947" y="33347250"/>
            <a:ext cx="10262992" cy="7377718"/>
            <a:chOff x="0" y="0"/>
            <a:chExt cx="13683989" cy="9836957"/>
          </a:xfrm>
        </p:grpSpPr>
        <p:grpSp>
          <p:nvGrpSpPr>
            <p:cNvPr id="85" name="Group 85"/>
            <p:cNvGrpSpPr/>
            <p:nvPr/>
          </p:nvGrpSpPr>
          <p:grpSpPr>
            <a:xfrm>
              <a:off x="0" y="0"/>
              <a:ext cx="13683989" cy="9836957"/>
              <a:chOff x="0" y="0"/>
              <a:chExt cx="844691" cy="607220"/>
            </a:xfrm>
          </p:grpSpPr>
          <p:sp>
            <p:nvSpPr>
              <p:cNvPr id="86" name="Freeform 86"/>
              <p:cNvSpPr/>
              <p:nvPr/>
            </p:nvSpPr>
            <p:spPr>
              <a:xfrm>
                <a:off x="0" y="0"/>
                <a:ext cx="844691" cy="607220"/>
              </a:xfrm>
              <a:custGeom>
                <a:avLst/>
                <a:gdLst/>
                <a:ahLst/>
                <a:cxnLst/>
                <a:rect l="l" t="t" r="r" b="b"/>
                <a:pathLst>
                  <a:path w="844691" h="607220">
                    <a:moveTo>
                      <a:pt x="0" y="0"/>
                    </a:moveTo>
                    <a:lnTo>
                      <a:pt x="844691" y="0"/>
                    </a:lnTo>
                    <a:lnTo>
                      <a:pt x="844691" y="607220"/>
                    </a:lnTo>
                    <a:lnTo>
                      <a:pt x="0" y="607220"/>
                    </a:lnTo>
                    <a:close/>
                  </a:path>
                </a:pathLst>
              </a:custGeom>
              <a:solidFill>
                <a:srgbClr val="FFFFFF"/>
              </a:solidFill>
            </p:spPr>
            <p:txBody>
              <a:bodyPr/>
              <a:lstStyle/>
              <a:p>
                <a:endParaRPr lang="en-US"/>
              </a:p>
            </p:txBody>
          </p:sp>
          <p:sp>
            <p:nvSpPr>
              <p:cNvPr id="87" name="TextBox 87"/>
              <p:cNvSpPr txBox="1"/>
              <p:nvPr/>
            </p:nvSpPr>
            <p:spPr>
              <a:xfrm>
                <a:off x="0" y="-85725"/>
                <a:ext cx="844691" cy="692945"/>
              </a:xfrm>
              <a:prstGeom prst="rect">
                <a:avLst/>
              </a:prstGeom>
            </p:spPr>
            <p:txBody>
              <a:bodyPr lIns="50800" tIns="50800" rIns="50800" bIns="50800" rtlCol="0" anchor="ctr"/>
              <a:lstStyle/>
              <a:p>
                <a:pPr algn="ctr">
                  <a:lnSpc>
                    <a:spcPts val="6299"/>
                  </a:lnSpc>
                </a:pPr>
                <a:endParaRPr/>
              </a:p>
            </p:txBody>
          </p:sp>
        </p:grpSp>
        <p:sp>
          <p:nvSpPr>
            <p:cNvPr id="88" name="Freeform 88"/>
            <p:cNvSpPr/>
            <p:nvPr/>
          </p:nvSpPr>
          <p:spPr>
            <a:xfrm>
              <a:off x="182320" y="203200"/>
              <a:ext cx="13261158" cy="9365693"/>
            </a:xfrm>
            <a:custGeom>
              <a:avLst/>
              <a:gdLst/>
              <a:ahLst/>
              <a:cxnLst/>
              <a:rect l="l" t="t" r="r" b="b"/>
              <a:pathLst>
                <a:path w="13261158" h="9365693">
                  <a:moveTo>
                    <a:pt x="0" y="0"/>
                  </a:moveTo>
                  <a:lnTo>
                    <a:pt x="13261159" y="0"/>
                  </a:lnTo>
                  <a:lnTo>
                    <a:pt x="13261159" y="9365693"/>
                  </a:lnTo>
                  <a:lnTo>
                    <a:pt x="0" y="9365693"/>
                  </a:lnTo>
                  <a:lnTo>
                    <a:pt x="0" y="0"/>
                  </a:lnTo>
                  <a:close/>
                </a:path>
              </a:pathLst>
            </a:custGeom>
            <a:blipFill>
              <a:blip r:embed="rId15"/>
              <a:stretch>
                <a:fillRect/>
              </a:stretch>
            </a:blipFill>
          </p:spPr>
          <p:txBody>
            <a:bodyPr/>
            <a:lstStyle/>
            <a:p>
              <a:endParaRPr lang="en-US"/>
            </a:p>
          </p:txBody>
        </p:sp>
        <p:sp>
          <p:nvSpPr>
            <p:cNvPr id="89" name="TextBox 89"/>
            <p:cNvSpPr txBox="1"/>
            <p:nvPr/>
          </p:nvSpPr>
          <p:spPr>
            <a:xfrm>
              <a:off x="1549997" y="5586060"/>
              <a:ext cx="1098843" cy="464185"/>
            </a:xfrm>
            <a:prstGeom prst="rect">
              <a:avLst/>
            </a:prstGeom>
          </p:spPr>
          <p:txBody>
            <a:bodyPr lIns="0" tIns="0" rIns="0" bIns="0" rtlCol="0" anchor="t">
              <a:spAutoFit/>
            </a:bodyPr>
            <a:lstStyle/>
            <a:p>
              <a:pPr algn="l">
                <a:lnSpc>
                  <a:spcPts val="2940"/>
                </a:lnSpc>
              </a:pPr>
              <a:r>
                <a:rPr lang="en-US" sz="2100">
                  <a:solidFill>
                    <a:srgbClr val="365B6D"/>
                  </a:solidFill>
                  <a:latin typeface="HK Grotesk"/>
                  <a:ea typeface="HK Grotesk"/>
                  <a:cs typeface="HK Grotesk"/>
                  <a:sym typeface="HK Grotesk"/>
                </a:rPr>
                <a:t>CDCl3</a:t>
              </a:r>
            </a:p>
          </p:txBody>
        </p:sp>
        <p:sp>
          <p:nvSpPr>
            <p:cNvPr id="90" name="TextBox 90"/>
            <p:cNvSpPr txBox="1"/>
            <p:nvPr/>
          </p:nvSpPr>
          <p:spPr>
            <a:xfrm>
              <a:off x="2341041" y="3317392"/>
              <a:ext cx="1098843" cy="464185"/>
            </a:xfrm>
            <a:prstGeom prst="rect">
              <a:avLst/>
            </a:prstGeom>
          </p:spPr>
          <p:txBody>
            <a:bodyPr lIns="0" tIns="0" rIns="0" bIns="0" rtlCol="0" anchor="t">
              <a:spAutoFit/>
            </a:bodyPr>
            <a:lstStyle/>
            <a:p>
              <a:pPr algn="l">
                <a:lnSpc>
                  <a:spcPts val="2940"/>
                </a:lnSpc>
              </a:pPr>
              <a:r>
                <a:rPr lang="en-US" sz="2100">
                  <a:solidFill>
                    <a:srgbClr val="365B6D"/>
                  </a:solidFill>
                  <a:latin typeface="HK Grotesk"/>
                  <a:ea typeface="HK Grotesk"/>
                  <a:cs typeface="HK Grotesk"/>
                  <a:sym typeface="HK Grotesk"/>
                </a:rPr>
                <a:t>TG</a:t>
              </a:r>
            </a:p>
          </p:txBody>
        </p:sp>
        <p:sp>
          <p:nvSpPr>
            <p:cNvPr id="91" name="TextBox 91"/>
            <p:cNvSpPr txBox="1"/>
            <p:nvPr/>
          </p:nvSpPr>
          <p:spPr>
            <a:xfrm>
              <a:off x="6983681" y="1715943"/>
              <a:ext cx="1098843" cy="464185"/>
            </a:xfrm>
            <a:prstGeom prst="rect">
              <a:avLst/>
            </a:prstGeom>
          </p:spPr>
          <p:txBody>
            <a:bodyPr lIns="0" tIns="0" rIns="0" bIns="0" rtlCol="0" anchor="t">
              <a:spAutoFit/>
            </a:bodyPr>
            <a:lstStyle/>
            <a:p>
              <a:pPr algn="l">
                <a:lnSpc>
                  <a:spcPts val="2940"/>
                </a:lnSpc>
              </a:pPr>
              <a:r>
                <a:rPr lang="en-US" sz="2100">
                  <a:solidFill>
                    <a:srgbClr val="365B6D"/>
                  </a:solidFill>
                  <a:latin typeface="HK Grotesk"/>
                  <a:ea typeface="HK Grotesk"/>
                  <a:cs typeface="HK Grotesk"/>
                  <a:sym typeface="HK Grotesk"/>
                </a:rPr>
                <a:t>PL</a:t>
              </a:r>
            </a:p>
          </p:txBody>
        </p:sp>
        <p:sp>
          <p:nvSpPr>
            <p:cNvPr id="92" name="TextBox 92"/>
            <p:cNvSpPr txBox="1"/>
            <p:nvPr/>
          </p:nvSpPr>
          <p:spPr>
            <a:xfrm>
              <a:off x="5256037" y="2252861"/>
              <a:ext cx="1098843" cy="464185"/>
            </a:xfrm>
            <a:prstGeom prst="rect">
              <a:avLst/>
            </a:prstGeom>
          </p:spPr>
          <p:txBody>
            <a:bodyPr lIns="0" tIns="0" rIns="0" bIns="0" rtlCol="0" anchor="t">
              <a:spAutoFit/>
            </a:bodyPr>
            <a:lstStyle/>
            <a:p>
              <a:pPr algn="l">
                <a:lnSpc>
                  <a:spcPts val="2940"/>
                </a:lnSpc>
              </a:pPr>
              <a:r>
                <a:rPr lang="en-US" sz="2100">
                  <a:solidFill>
                    <a:srgbClr val="365B6D"/>
                  </a:solidFill>
                  <a:latin typeface="HK Grotesk"/>
                  <a:ea typeface="HK Grotesk"/>
                  <a:cs typeface="HK Grotesk"/>
                  <a:sym typeface="HK Grotesk"/>
                </a:rPr>
                <a:t>DME</a:t>
              </a:r>
            </a:p>
          </p:txBody>
        </p:sp>
        <p:sp>
          <p:nvSpPr>
            <p:cNvPr id="93" name="AutoShape 93"/>
            <p:cNvSpPr/>
            <p:nvPr/>
          </p:nvSpPr>
          <p:spPr>
            <a:xfrm flipH="1">
              <a:off x="2579076" y="3783392"/>
              <a:ext cx="50800" cy="530993"/>
            </a:xfrm>
            <a:prstGeom prst="line">
              <a:avLst/>
            </a:prstGeom>
            <a:ln w="38100" cap="flat">
              <a:solidFill>
                <a:srgbClr val="365B6D"/>
              </a:solidFill>
              <a:prstDash val="solid"/>
              <a:headEnd type="none" w="sm" len="sm"/>
              <a:tailEnd type="arrow" w="med" len="sm"/>
            </a:ln>
          </p:spPr>
          <p:txBody>
            <a:bodyPr/>
            <a:lstStyle/>
            <a:p>
              <a:endParaRPr lang="en-US"/>
            </a:p>
          </p:txBody>
        </p:sp>
        <p:sp>
          <p:nvSpPr>
            <p:cNvPr id="94" name="AutoShape 94"/>
            <p:cNvSpPr/>
            <p:nvPr/>
          </p:nvSpPr>
          <p:spPr>
            <a:xfrm>
              <a:off x="5696195" y="2718861"/>
              <a:ext cx="8451" cy="353239"/>
            </a:xfrm>
            <a:prstGeom prst="line">
              <a:avLst/>
            </a:prstGeom>
            <a:ln w="38100" cap="flat">
              <a:solidFill>
                <a:srgbClr val="365B6D"/>
              </a:solidFill>
              <a:prstDash val="solid"/>
              <a:headEnd type="none" w="sm" len="sm"/>
              <a:tailEnd type="arrow" w="med" len="sm"/>
            </a:ln>
          </p:spPr>
          <p:txBody>
            <a:bodyPr/>
            <a:lstStyle/>
            <a:p>
              <a:endParaRPr lang="en-US"/>
            </a:p>
          </p:txBody>
        </p:sp>
        <p:sp>
          <p:nvSpPr>
            <p:cNvPr id="95" name="AutoShape 95"/>
            <p:cNvSpPr/>
            <p:nvPr/>
          </p:nvSpPr>
          <p:spPr>
            <a:xfrm flipH="1">
              <a:off x="6965144" y="2155072"/>
              <a:ext cx="152738" cy="461866"/>
            </a:xfrm>
            <a:prstGeom prst="line">
              <a:avLst/>
            </a:prstGeom>
            <a:ln w="38100" cap="flat">
              <a:solidFill>
                <a:srgbClr val="365B6D"/>
              </a:solidFill>
              <a:prstDash val="solid"/>
              <a:headEnd type="none" w="sm" len="sm"/>
              <a:tailEnd type="arrow" w="med" len="sm"/>
            </a:ln>
          </p:spPr>
          <p:txBody>
            <a:bodyPr/>
            <a:lstStyle/>
            <a:p>
              <a:endParaRPr lang="en-US"/>
            </a:p>
          </p:txBody>
        </p:sp>
      </p:grpSp>
      <p:sp>
        <p:nvSpPr>
          <p:cNvPr id="96" name="AutoShape 96"/>
          <p:cNvSpPr/>
          <p:nvPr/>
        </p:nvSpPr>
        <p:spPr>
          <a:xfrm flipH="1">
            <a:off x="12678602" y="9719816"/>
            <a:ext cx="8474" cy="399605"/>
          </a:xfrm>
          <a:prstGeom prst="line">
            <a:avLst/>
          </a:prstGeom>
          <a:ln w="28575" cap="flat">
            <a:solidFill>
              <a:srgbClr val="365B6D"/>
            </a:solidFill>
            <a:prstDash val="solid"/>
            <a:headEnd type="none" w="sm" len="sm"/>
            <a:tailEnd type="arrow" w="med" len="sm"/>
          </a:ln>
        </p:spPr>
        <p:txBody>
          <a:bodyPr/>
          <a:lstStyle/>
          <a:p>
            <a:endParaRPr lang="en-US"/>
          </a:p>
        </p:txBody>
      </p:sp>
      <p:sp>
        <p:nvSpPr>
          <p:cNvPr id="97" name="Freeform 97"/>
          <p:cNvSpPr/>
          <p:nvPr/>
        </p:nvSpPr>
        <p:spPr>
          <a:xfrm>
            <a:off x="299947" y="42404483"/>
            <a:ext cx="10301092" cy="1052026"/>
          </a:xfrm>
          <a:custGeom>
            <a:avLst/>
            <a:gdLst/>
            <a:ahLst/>
            <a:cxnLst/>
            <a:rect l="l" t="t" r="r" b="b"/>
            <a:pathLst>
              <a:path w="10301092" h="1052026">
                <a:moveTo>
                  <a:pt x="0" y="0"/>
                </a:moveTo>
                <a:lnTo>
                  <a:pt x="10301092" y="0"/>
                </a:lnTo>
                <a:lnTo>
                  <a:pt x="10301092" y="1052027"/>
                </a:lnTo>
                <a:lnTo>
                  <a:pt x="0" y="1052027"/>
                </a:lnTo>
                <a:lnTo>
                  <a:pt x="0" y="0"/>
                </a:lnTo>
                <a:close/>
              </a:path>
            </a:pathLst>
          </a:custGeom>
          <a:blipFill>
            <a:blip r:embed="rId16"/>
            <a:stretch>
              <a:fillRect/>
            </a:stretch>
          </a:blipFill>
        </p:spPr>
        <p:txBody>
          <a:bodyPr/>
          <a:lstStyle/>
          <a:p>
            <a:endParaRPr lang="en-US"/>
          </a:p>
        </p:txBody>
      </p:sp>
      <p:sp>
        <p:nvSpPr>
          <p:cNvPr id="98" name="TextBox 98"/>
          <p:cNvSpPr txBox="1"/>
          <p:nvPr/>
        </p:nvSpPr>
        <p:spPr>
          <a:xfrm>
            <a:off x="5431484" y="15783042"/>
            <a:ext cx="5121950" cy="418466"/>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Glacial Indifference Bold"/>
                <a:ea typeface="Glacial Indifference Bold"/>
                <a:cs typeface="Glacial Indifference Bold"/>
                <a:sym typeface="Glacial Indifference Bold"/>
              </a:rPr>
              <a:t>TEMPERATURE &amp; STARVATION EXP’T</a:t>
            </a:r>
          </a:p>
        </p:txBody>
      </p:sp>
      <p:sp>
        <p:nvSpPr>
          <p:cNvPr id="99" name="TextBox 99"/>
          <p:cNvSpPr txBox="1"/>
          <p:nvPr/>
        </p:nvSpPr>
        <p:spPr>
          <a:xfrm>
            <a:off x="7652046" y="21286784"/>
            <a:ext cx="2655570" cy="418466"/>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Glacial Indifference Bold"/>
                <a:ea typeface="Glacial Indifference Bold"/>
                <a:cs typeface="Glacial Indifference Bold"/>
                <a:sym typeface="Glacial Indifference Bold"/>
              </a:rPr>
              <a:t>LIPID EXTRACTION</a:t>
            </a:r>
          </a:p>
        </p:txBody>
      </p:sp>
      <p:sp>
        <p:nvSpPr>
          <p:cNvPr id="100" name="TextBox 100"/>
          <p:cNvSpPr txBox="1"/>
          <p:nvPr/>
        </p:nvSpPr>
        <p:spPr>
          <a:xfrm>
            <a:off x="467000" y="40677342"/>
            <a:ext cx="10045161" cy="1398905"/>
          </a:xfrm>
          <a:prstGeom prst="rect">
            <a:avLst/>
          </a:prstGeom>
        </p:spPr>
        <p:txBody>
          <a:bodyPr lIns="0" tIns="0" rIns="0" bIns="0" rtlCol="0" anchor="t">
            <a:spAutoFit/>
          </a:bodyPr>
          <a:lstStyle/>
          <a:p>
            <a:pPr algn="l">
              <a:lnSpc>
                <a:spcPts val="2800"/>
              </a:lnSpc>
            </a:pPr>
            <a:r>
              <a:rPr lang="en-US" sz="2000" b="1">
                <a:solidFill>
                  <a:srgbClr val="365B6D"/>
                </a:solidFill>
                <a:latin typeface="HK Grotesk Bold"/>
                <a:ea typeface="HK Grotesk Bold"/>
                <a:cs typeface="HK Grotesk Bold"/>
                <a:sym typeface="HK Grotesk Bold"/>
              </a:rPr>
              <a:t>Figure 3. </a:t>
            </a:r>
            <a:r>
              <a:rPr lang="en-US" sz="2000">
                <a:solidFill>
                  <a:srgbClr val="365B6D"/>
                </a:solidFill>
                <a:latin typeface="HK Grotesk"/>
                <a:ea typeface="HK Grotesk"/>
                <a:cs typeface="HK Grotesk"/>
                <a:sym typeface="HK Grotesk"/>
              </a:rPr>
              <a:t>600 MHz 1H -NMR spectra of lipid extracts from the adult snail N. ostrina. The peaks are labelled as follows: CDCl3, deuterated chloroform; TG, triglyceride; DME, 1, 2-dimethoxyethane; PL, phosphatidylcholine and lysophosphatidylcholine.</a:t>
            </a:r>
          </a:p>
          <a:p>
            <a:pPr algn="l">
              <a:lnSpc>
                <a:spcPts val="2800"/>
              </a:lnSpc>
            </a:pPr>
            <a:endParaRPr lang="en-US" sz="2000">
              <a:solidFill>
                <a:srgbClr val="365B6D"/>
              </a:solidFill>
              <a:latin typeface="HK Grotesk"/>
              <a:ea typeface="HK Grotesk"/>
              <a:cs typeface="HK Grotesk"/>
              <a:sym typeface="HK Grotesk"/>
            </a:endParaRPr>
          </a:p>
        </p:txBody>
      </p:sp>
      <p:sp>
        <p:nvSpPr>
          <p:cNvPr id="101" name="AutoShape 101"/>
          <p:cNvSpPr/>
          <p:nvPr/>
        </p:nvSpPr>
        <p:spPr>
          <a:xfrm flipH="1">
            <a:off x="2250237" y="32087754"/>
            <a:ext cx="1566" cy="1398905"/>
          </a:xfrm>
          <a:prstGeom prst="line">
            <a:avLst/>
          </a:prstGeom>
          <a:ln w="76200" cap="flat">
            <a:solidFill>
              <a:srgbClr val="365B6D"/>
            </a:solidFill>
            <a:prstDash val="solid"/>
            <a:headEnd type="none" w="sm" len="sm"/>
            <a:tailEnd type="arrow" w="med" len="sm"/>
          </a:ln>
        </p:spPr>
        <p:txBody>
          <a:bodyPr/>
          <a:lstStyle/>
          <a:p>
            <a:endParaRPr lang="en-US"/>
          </a:p>
        </p:txBody>
      </p:sp>
      <p:sp>
        <p:nvSpPr>
          <p:cNvPr id="102" name="AutoShape 102"/>
          <p:cNvSpPr/>
          <p:nvPr/>
        </p:nvSpPr>
        <p:spPr>
          <a:xfrm>
            <a:off x="5613483" y="41833800"/>
            <a:ext cx="18578" cy="570684"/>
          </a:xfrm>
          <a:prstGeom prst="line">
            <a:avLst/>
          </a:prstGeom>
          <a:ln w="76200" cap="flat">
            <a:solidFill>
              <a:srgbClr val="365B6D"/>
            </a:solidFill>
            <a:prstDash val="solid"/>
            <a:headEnd type="none" w="sm" len="sm"/>
            <a:tailEnd type="arrow" w="med" len="sm"/>
          </a:ln>
        </p:spPr>
        <p:txBody>
          <a:bodyPr/>
          <a:lstStyle/>
          <a:p>
            <a:endParaRPr lang="en-US"/>
          </a:p>
        </p:txBody>
      </p:sp>
      <p:grpSp>
        <p:nvGrpSpPr>
          <p:cNvPr id="103" name="Group 103"/>
          <p:cNvGrpSpPr/>
          <p:nvPr/>
        </p:nvGrpSpPr>
        <p:grpSpPr>
          <a:xfrm>
            <a:off x="5415664" y="15798281"/>
            <a:ext cx="5153589" cy="435385"/>
            <a:chOff x="0" y="0"/>
            <a:chExt cx="395952" cy="33451"/>
          </a:xfrm>
        </p:grpSpPr>
        <p:sp>
          <p:nvSpPr>
            <p:cNvPr id="104" name="Freeform 104"/>
            <p:cNvSpPr/>
            <p:nvPr/>
          </p:nvSpPr>
          <p:spPr>
            <a:xfrm>
              <a:off x="0" y="0"/>
              <a:ext cx="395952" cy="33451"/>
            </a:xfrm>
            <a:custGeom>
              <a:avLst/>
              <a:gdLst/>
              <a:ahLst/>
              <a:cxnLst/>
              <a:rect l="l" t="t" r="r" b="b"/>
              <a:pathLst>
                <a:path w="395952" h="33451">
                  <a:moveTo>
                    <a:pt x="0" y="0"/>
                  </a:moveTo>
                  <a:lnTo>
                    <a:pt x="395952" y="0"/>
                  </a:lnTo>
                  <a:lnTo>
                    <a:pt x="395952" y="33451"/>
                  </a:lnTo>
                  <a:lnTo>
                    <a:pt x="0" y="33451"/>
                  </a:lnTo>
                  <a:close/>
                </a:path>
              </a:pathLst>
            </a:custGeom>
            <a:solidFill>
              <a:srgbClr val="4E56C0">
                <a:alpha val="49804"/>
              </a:srgbClr>
            </a:solidFill>
          </p:spPr>
          <p:txBody>
            <a:bodyPr/>
            <a:lstStyle/>
            <a:p>
              <a:endParaRPr lang="en-US"/>
            </a:p>
          </p:txBody>
        </p:sp>
        <p:sp>
          <p:nvSpPr>
            <p:cNvPr id="105" name="TextBox 105"/>
            <p:cNvSpPr txBox="1"/>
            <p:nvPr/>
          </p:nvSpPr>
          <p:spPr>
            <a:xfrm>
              <a:off x="0" y="-95250"/>
              <a:ext cx="395952" cy="128701"/>
            </a:xfrm>
            <a:prstGeom prst="rect">
              <a:avLst/>
            </a:prstGeom>
          </p:spPr>
          <p:txBody>
            <a:bodyPr lIns="54420" tIns="54420" rIns="54420" bIns="54420" rtlCol="0" anchor="ctr"/>
            <a:lstStyle/>
            <a:p>
              <a:pPr algn="ctr">
                <a:lnSpc>
                  <a:spcPts val="6300"/>
                </a:lnSpc>
              </a:pPr>
              <a:endParaRPr/>
            </a:p>
          </p:txBody>
        </p:sp>
      </p:grpSp>
      <p:grpSp>
        <p:nvGrpSpPr>
          <p:cNvPr id="109" name="Group 109"/>
          <p:cNvGrpSpPr/>
          <p:nvPr/>
        </p:nvGrpSpPr>
        <p:grpSpPr>
          <a:xfrm>
            <a:off x="7519447" y="21334409"/>
            <a:ext cx="2920767" cy="370841"/>
            <a:chOff x="0" y="0"/>
            <a:chExt cx="224403" cy="28492"/>
          </a:xfrm>
        </p:grpSpPr>
        <p:sp>
          <p:nvSpPr>
            <p:cNvPr id="110" name="Freeform 110"/>
            <p:cNvSpPr/>
            <p:nvPr/>
          </p:nvSpPr>
          <p:spPr>
            <a:xfrm>
              <a:off x="0" y="0"/>
              <a:ext cx="224403" cy="28492"/>
            </a:xfrm>
            <a:custGeom>
              <a:avLst/>
              <a:gdLst/>
              <a:ahLst/>
              <a:cxnLst/>
              <a:rect l="l" t="t" r="r" b="b"/>
              <a:pathLst>
                <a:path w="224403" h="28492">
                  <a:moveTo>
                    <a:pt x="0" y="0"/>
                  </a:moveTo>
                  <a:lnTo>
                    <a:pt x="224403" y="0"/>
                  </a:lnTo>
                  <a:lnTo>
                    <a:pt x="224403" y="28492"/>
                  </a:lnTo>
                  <a:lnTo>
                    <a:pt x="0" y="28492"/>
                  </a:lnTo>
                  <a:close/>
                </a:path>
              </a:pathLst>
            </a:custGeom>
            <a:solidFill>
              <a:srgbClr val="4E56C0">
                <a:alpha val="49804"/>
              </a:srgbClr>
            </a:solidFill>
          </p:spPr>
          <p:txBody>
            <a:bodyPr/>
            <a:lstStyle/>
            <a:p>
              <a:endParaRPr lang="en-US"/>
            </a:p>
          </p:txBody>
        </p:sp>
        <p:sp>
          <p:nvSpPr>
            <p:cNvPr id="111" name="TextBox 111"/>
            <p:cNvSpPr txBox="1"/>
            <p:nvPr/>
          </p:nvSpPr>
          <p:spPr>
            <a:xfrm>
              <a:off x="0" y="-95250"/>
              <a:ext cx="224403" cy="123742"/>
            </a:xfrm>
            <a:prstGeom prst="rect">
              <a:avLst/>
            </a:prstGeom>
          </p:spPr>
          <p:txBody>
            <a:bodyPr lIns="54420" tIns="54420" rIns="54420" bIns="54420" rtlCol="0" anchor="ctr"/>
            <a:lstStyle/>
            <a:p>
              <a:pPr algn="ctr">
                <a:lnSpc>
                  <a:spcPts val="6300"/>
                </a:lnSpc>
              </a:pPr>
              <a:endParaRPr/>
            </a:p>
          </p:txBody>
        </p:sp>
      </p:grpSp>
      <p:sp>
        <p:nvSpPr>
          <p:cNvPr id="112" name="Freeform 112"/>
          <p:cNvSpPr/>
          <p:nvPr/>
        </p:nvSpPr>
        <p:spPr>
          <a:xfrm>
            <a:off x="11253558" y="35796772"/>
            <a:ext cx="10332720" cy="6642463"/>
          </a:xfrm>
          <a:custGeom>
            <a:avLst/>
            <a:gdLst/>
            <a:ahLst/>
            <a:cxnLst/>
            <a:rect l="l" t="t" r="r" b="b"/>
            <a:pathLst>
              <a:path w="10332720" h="6642463">
                <a:moveTo>
                  <a:pt x="0" y="0"/>
                </a:moveTo>
                <a:lnTo>
                  <a:pt x="10332720" y="0"/>
                </a:lnTo>
                <a:lnTo>
                  <a:pt x="10332720" y="6642462"/>
                </a:lnTo>
                <a:lnTo>
                  <a:pt x="0" y="6642462"/>
                </a:lnTo>
                <a:lnTo>
                  <a:pt x="0" y="0"/>
                </a:lnTo>
                <a:close/>
              </a:path>
            </a:pathLst>
          </a:custGeom>
          <a:blipFill>
            <a:blip r:embed="rId17"/>
            <a:stretch>
              <a:fillRect/>
            </a:stretch>
          </a:blipFill>
        </p:spPr>
        <p:txBody>
          <a:bodyPr/>
          <a:lstStyle/>
          <a:p>
            <a:endParaRPr lang="en-US"/>
          </a:p>
        </p:txBody>
      </p:sp>
      <p:sp>
        <p:nvSpPr>
          <p:cNvPr id="113" name="Freeform 113"/>
          <p:cNvSpPr/>
          <p:nvPr/>
        </p:nvSpPr>
        <p:spPr>
          <a:xfrm>
            <a:off x="11231464" y="25637451"/>
            <a:ext cx="10332720" cy="6642463"/>
          </a:xfrm>
          <a:custGeom>
            <a:avLst/>
            <a:gdLst/>
            <a:ahLst/>
            <a:cxnLst/>
            <a:rect l="l" t="t" r="r" b="b"/>
            <a:pathLst>
              <a:path w="10332720" h="6642463">
                <a:moveTo>
                  <a:pt x="0" y="0"/>
                </a:moveTo>
                <a:lnTo>
                  <a:pt x="10332720" y="0"/>
                </a:lnTo>
                <a:lnTo>
                  <a:pt x="10332720" y="6642463"/>
                </a:lnTo>
                <a:lnTo>
                  <a:pt x="0" y="6642463"/>
                </a:lnTo>
                <a:lnTo>
                  <a:pt x="0" y="0"/>
                </a:lnTo>
                <a:close/>
              </a:path>
            </a:pathLst>
          </a:custGeom>
          <a:blipFill>
            <a:blip r:embed="rId18"/>
            <a:stretch>
              <a:fillRect/>
            </a:stretch>
          </a:blipFill>
        </p:spPr>
        <p:txBody>
          <a:bodyPr/>
          <a:lstStyle/>
          <a:p>
            <a:endParaRPr lang="en-US"/>
          </a:p>
        </p:txBody>
      </p:sp>
      <p:sp>
        <p:nvSpPr>
          <p:cNvPr id="114" name="Freeform 114"/>
          <p:cNvSpPr/>
          <p:nvPr/>
        </p:nvSpPr>
        <p:spPr>
          <a:xfrm>
            <a:off x="11253558" y="6915952"/>
            <a:ext cx="10332720" cy="6574455"/>
          </a:xfrm>
          <a:custGeom>
            <a:avLst/>
            <a:gdLst/>
            <a:ahLst/>
            <a:cxnLst/>
            <a:rect l="l" t="t" r="r" b="b"/>
            <a:pathLst>
              <a:path w="10332720" h="6574455">
                <a:moveTo>
                  <a:pt x="0" y="0"/>
                </a:moveTo>
                <a:lnTo>
                  <a:pt x="10332720" y="0"/>
                </a:lnTo>
                <a:lnTo>
                  <a:pt x="10332720" y="6574455"/>
                </a:lnTo>
                <a:lnTo>
                  <a:pt x="0" y="6574455"/>
                </a:lnTo>
                <a:lnTo>
                  <a:pt x="0" y="0"/>
                </a:lnTo>
                <a:close/>
              </a:path>
            </a:pathLst>
          </a:custGeom>
          <a:blipFill>
            <a:blip r:embed="rId19"/>
            <a:stretch>
              <a:fillRect b="-1034"/>
            </a:stretch>
          </a:blipFill>
        </p:spPr>
        <p:txBody>
          <a:bodyPr/>
          <a:lstStyle/>
          <a:p>
            <a:endParaRPr lang="en-US"/>
          </a:p>
        </p:txBody>
      </p:sp>
      <p:sp>
        <p:nvSpPr>
          <p:cNvPr id="115" name="Freeform 115"/>
          <p:cNvSpPr/>
          <p:nvPr/>
        </p:nvSpPr>
        <p:spPr>
          <a:xfrm>
            <a:off x="11228818" y="15578756"/>
            <a:ext cx="10332720" cy="6642463"/>
          </a:xfrm>
          <a:custGeom>
            <a:avLst/>
            <a:gdLst/>
            <a:ahLst/>
            <a:cxnLst/>
            <a:rect l="l" t="t" r="r" b="b"/>
            <a:pathLst>
              <a:path w="10332720" h="6642463">
                <a:moveTo>
                  <a:pt x="0" y="0"/>
                </a:moveTo>
                <a:lnTo>
                  <a:pt x="10332720" y="0"/>
                </a:lnTo>
                <a:lnTo>
                  <a:pt x="10332720" y="6642463"/>
                </a:lnTo>
                <a:lnTo>
                  <a:pt x="0" y="6642463"/>
                </a:lnTo>
                <a:lnTo>
                  <a:pt x="0" y="0"/>
                </a:lnTo>
                <a:close/>
              </a:path>
            </a:pathLst>
          </a:custGeom>
          <a:blipFill>
            <a:blip r:embed="rId20"/>
            <a:stretch>
              <a:fillRect/>
            </a:stretch>
          </a:blipFill>
        </p:spPr>
        <p:txBody>
          <a:bodyPr/>
          <a:lstStyle/>
          <a:p>
            <a:endParaRPr lang="en-US"/>
          </a:p>
        </p:txBody>
      </p:sp>
      <p:sp>
        <p:nvSpPr>
          <p:cNvPr id="116" name="Freeform 116"/>
          <p:cNvSpPr/>
          <p:nvPr/>
        </p:nvSpPr>
        <p:spPr>
          <a:xfrm>
            <a:off x="22189386" y="5937891"/>
            <a:ext cx="10332720" cy="6642463"/>
          </a:xfrm>
          <a:custGeom>
            <a:avLst/>
            <a:gdLst/>
            <a:ahLst/>
            <a:cxnLst/>
            <a:rect l="l" t="t" r="r" b="b"/>
            <a:pathLst>
              <a:path w="10332720" h="6642463">
                <a:moveTo>
                  <a:pt x="0" y="0"/>
                </a:moveTo>
                <a:lnTo>
                  <a:pt x="10332720" y="0"/>
                </a:lnTo>
                <a:lnTo>
                  <a:pt x="10332720" y="6642463"/>
                </a:lnTo>
                <a:lnTo>
                  <a:pt x="0" y="6642463"/>
                </a:lnTo>
                <a:lnTo>
                  <a:pt x="0" y="0"/>
                </a:lnTo>
                <a:close/>
              </a:path>
            </a:pathLst>
          </a:custGeom>
          <a:blipFill>
            <a:blip r:embed="rId21"/>
            <a:stretch>
              <a:fillRect/>
            </a:stretch>
          </a:blipFill>
        </p:spPr>
        <p:txBody>
          <a:bodyPr/>
          <a:lstStyle/>
          <a:p>
            <a:endParaRPr lang="en-US"/>
          </a:p>
        </p:txBody>
      </p:sp>
      <p:sp>
        <p:nvSpPr>
          <p:cNvPr id="117" name="Freeform 117"/>
          <p:cNvSpPr/>
          <p:nvPr/>
        </p:nvSpPr>
        <p:spPr>
          <a:xfrm>
            <a:off x="22208591" y="14848286"/>
            <a:ext cx="10332720" cy="6642463"/>
          </a:xfrm>
          <a:custGeom>
            <a:avLst/>
            <a:gdLst/>
            <a:ahLst/>
            <a:cxnLst/>
            <a:rect l="l" t="t" r="r" b="b"/>
            <a:pathLst>
              <a:path w="10332720" h="6642463">
                <a:moveTo>
                  <a:pt x="0" y="0"/>
                </a:moveTo>
                <a:lnTo>
                  <a:pt x="10332720" y="0"/>
                </a:lnTo>
                <a:lnTo>
                  <a:pt x="10332720" y="6642463"/>
                </a:lnTo>
                <a:lnTo>
                  <a:pt x="0" y="6642463"/>
                </a:lnTo>
                <a:lnTo>
                  <a:pt x="0" y="0"/>
                </a:lnTo>
                <a:close/>
              </a:path>
            </a:pathLst>
          </a:custGeom>
          <a:blipFill>
            <a:blip r:embed="rId22"/>
            <a:stretch>
              <a:fillRect/>
            </a:stretch>
          </a:blipFill>
        </p:spPr>
        <p:txBody>
          <a:bodyPr/>
          <a:lstStyle/>
          <a:p>
            <a:endParaRPr lang="en-US"/>
          </a:p>
        </p:txBody>
      </p:sp>
      <p:sp>
        <p:nvSpPr>
          <p:cNvPr id="118" name="Freeform 118"/>
          <p:cNvSpPr/>
          <p:nvPr/>
        </p:nvSpPr>
        <p:spPr>
          <a:xfrm>
            <a:off x="5171542" y="23781133"/>
            <a:ext cx="1140852" cy="2142693"/>
          </a:xfrm>
          <a:custGeom>
            <a:avLst/>
            <a:gdLst/>
            <a:ahLst/>
            <a:cxnLst/>
            <a:rect l="l" t="t" r="r" b="b"/>
            <a:pathLst>
              <a:path w="1140852" h="2142693">
                <a:moveTo>
                  <a:pt x="0" y="0"/>
                </a:moveTo>
                <a:lnTo>
                  <a:pt x="1140852" y="0"/>
                </a:lnTo>
                <a:lnTo>
                  <a:pt x="1140852" y="2142693"/>
                </a:lnTo>
                <a:lnTo>
                  <a:pt x="0" y="2142693"/>
                </a:lnTo>
                <a:lnTo>
                  <a:pt x="0" y="0"/>
                </a:lnTo>
                <a:close/>
              </a:path>
            </a:pathLst>
          </a:custGeom>
          <a:blipFill>
            <a:blip r:embed="rId23"/>
            <a:stretch>
              <a:fillRect/>
            </a:stretch>
          </a:blipFill>
        </p:spPr>
        <p:txBody>
          <a:bodyPr/>
          <a:lstStyle/>
          <a:p>
            <a:endParaRPr lang="en-US"/>
          </a:p>
        </p:txBody>
      </p:sp>
      <p:sp>
        <p:nvSpPr>
          <p:cNvPr id="119" name="AutoShape 119"/>
          <p:cNvSpPr/>
          <p:nvPr/>
        </p:nvSpPr>
        <p:spPr>
          <a:xfrm flipH="1">
            <a:off x="3053817" y="24857038"/>
            <a:ext cx="1456915" cy="0"/>
          </a:xfrm>
          <a:prstGeom prst="line">
            <a:avLst/>
          </a:prstGeom>
          <a:ln w="76200" cap="flat">
            <a:solidFill>
              <a:srgbClr val="365B6D"/>
            </a:solidFill>
            <a:prstDash val="solid"/>
            <a:headEnd type="none" w="sm" len="sm"/>
            <a:tailEnd type="arrow" w="med" len="sm"/>
          </a:ln>
        </p:spPr>
        <p:txBody>
          <a:bodyPr/>
          <a:lstStyle/>
          <a:p>
            <a:endParaRPr lang="en-US"/>
          </a:p>
        </p:txBody>
      </p:sp>
      <p:sp>
        <p:nvSpPr>
          <p:cNvPr id="120" name="Freeform 120"/>
          <p:cNvSpPr/>
          <p:nvPr/>
        </p:nvSpPr>
        <p:spPr>
          <a:xfrm>
            <a:off x="706230" y="23208844"/>
            <a:ext cx="2000251" cy="3724605"/>
          </a:xfrm>
          <a:custGeom>
            <a:avLst/>
            <a:gdLst/>
            <a:ahLst/>
            <a:cxnLst/>
            <a:rect l="l" t="t" r="r" b="b"/>
            <a:pathLst>
              <a:path w="2000251" h="3724605">
                <a:moveTo>
                  <a:pt x="0" y="0"/>
                </a:moveTo>
                <a:lnTo>
                  <a:pt x="2000251" y="0"/>
                </a:lnTo>
                <a:lnTo>
                  <a:pt x="2000251" y="3724604"/>
                </a:lnTo>
                <a:lnTo>
                  <a:pt x="0" y="3724604"/>
                </a:lnTo>
                <a:lnTo>
                  <a:pt x="0" y="0"/>
                </a:lnTo>
                <a:close/>
              </a:path>
            </a:pathLst>
          </a:custGeom>
          <a:blipFill>
            <a:blip r:embed="rId24"/>
            <a:stretch>
              <a:fillRect/>
            </a:stretch>
          </a:blipFill>
        </p:spPr>
        <p:txBody>
          <a:bodyPr/>
          <a:lstStyle/>
          <a:p>
            <a:endParaRPr lang="en-US"/>
          </a:p>
        </p:txBody>
      </p:sp>
      <p:sp>
        <p:nvSpPr>
          <p:cNvPr id="121" name="AutoShape 121"/>
          <p:cNvSpPr/>
          <p:nvPr/>
        </p:nvSpPr>
        <p:spPr>
          <a:xfrm>
            <a:off x="2706481" y="26326416"/>
            <a:ext cx="3035488" cy="0"/>
          </a:xfrm>
          <a:prstGeom prst="line">
            <a:avLst/>
          </a:prstGeom>
          <a:ln w="76200" cap="flat">
            <a:solidFill>
              <a:srgbClr val="365B6D"/>
            </a:solidFill>
            <a:prstDash val="solid"/>
            <a:headEnd type="none" w="sm" len="sm"/>
            <a:tailEnd type="arrow" w="med" len="sm"/>
          </a:ln>
        </p:spPr>
        <p:txBody>
          <a:bodyPr/>
          <a:lstStyle/>
          <a:p>
            <a:endParaRPr lang="en-US"/>
          </a:p>
        </p:txBody>
      </p:sp>
      <p:sp>
        <p:nvSpPr>
          <p:cNvPr id="122" name="AutoShape 122"/>
          <p:cNvSpPr/>
          <p:nvPr/>
        </p:nvSpPr>
        <p:spPr>
          <a:xfrm>
            <a:off x="9393913" y="26058459"/>
            <a:ext cx="524652" cy="2623173"/>
          </a:xfrm>
          <a:prstGeom prst="line">
            <a:avLst/>
          </a:prstGeom>
          <a:ln w="76200" cap="flat">
            <a:solidFill>
              <a:srgbClr val="365B6D"/>
            </a:solidFill>
            <a:prstDash val="solid"/>
            <a:headEnd type="none" w="sm" len="sm"/>
            <a:tailEnd type="arrow" w="med" len="sm"/>
          </a:ln>
        </p:spPr>
        <p:txBody>
          <a:bodyPr/>
          <a:lstStyle/>
          <a:p>
            <a:endParaRPr lang="en-US"/>
          </a:p>
        </p:txBody>
      </p:sp>
      <p:sp>
        <p:nvSpPr>
          <p:cNvPr id="123" name="Freeform 123"/>
          <p:cNvSpPr/>
          <p:nvPr/>
        </p:nvSpPr>
        <p:spPr>
          <a:xfrm>
            <a:off x="9324969" y="28681632"/>
            <a:ext cx="1187192" cy="3237021"/>
          </a:xfrm>
          <a:custGeom>
            <a:avLst/>
            <a:gdLst/>
            <a:ahLst/>
            <a:cxnLst/>
            <a:rect l="l" t="t" r="r" b="b"/>
            <a:pathLst>
              <a:path w="1187192" h="3237021">
                <a:moveTo>
                  <a:pt x="0" y="0"/>
                </a:moveTo>
                <a:lnTo>
                  <a:pt x="1187192" y="0"/>
                </a:lnTo>
                <a:lnTo>
                  <a:pt x="1187192" y="3237020"/>
                </a:lnTo>
                <a:lnTo>
                  <a:pt x="0" y="3237020"/>
                </a:lnTo>
                <a:lnTo>
                  <a:pt x="0" y="0"/>
                </a:lnTo>
                <a:close/>
              </a:path>
            </a:pathLst>
          </a:custGeom>
          <a:blipFill>
            <a:blip r:embed="rId25"/>
            <a:stretch>
              <a:fillRect/>
            </a:stretch>
          </a:blipFill>
        </p:spPr>
        <p:txBody>
          <a:bodyPr/>
          <a:lstStyle/>
          <a:p>
            <a:endParaRPr lang="en-US"/>
          </a:p>
        </p:txBody>
      </p:sp>
      <p:sp>
        <p:nvSpPr>
          <p:cNvPr id="124" name="Freeform 124"/>
          <p:cNvSpPr/>
          <p:nvPr/>
        </p:nvSpPr>
        <p:spPr>
          <a:xfrm>
            <a:off x="7538659" y="28681632"/>
            <a:ext cx="1088778" cy="3169196"/>
          </a:xfrm>
          <a:custGeom>
            <a:avLst/>
            <a:gdLst/>
            <a:ahLst/>
            <a:cxnLst/>
            <a:rect l="l" t="t" r="r" b="b"/>
            <a:pathLst>
              <a:path w="1088778" h="3169196">
                <a:moveTo>
                  <a:pt x="0" y="0"/>
                </a:moveTo>
                <a:lnTo>
                  <a:pt x="1088778" y="0"/>
                </a:lnTo>
                <a:lnTo>
                  <a:pt x="1088778" y="3169196"/>
                </a:lnTo>
                <a:lnTo>
                  <a:pt x="0" y="3169196"/>
                </a:lnTo>
                <a:lnTo>
                  <a:pt x="0" y="0"/>
                </a:lnTo>
                <a:close/>
              </a:path>
            </a:pathLst>
          </a:custGeom>
          <a:blipFill>
            <a:blip r:embed="rId26"/>
            <a:stretch>
              <a:fillRect t="-8164"/>
            </a:stretch>
          </a:blipFill>
        </p:spPr>
        <p:txBody>
          <a:bodyPr/>
          <a:lstStyle/>
          <a:p>
            <a:endParaRPr lang="en-US"/>
          </a:p>
        </p:txBody>
      </p:sp>
      <p:sp>
        <p:nvSpPr>
          <p:cNvPr id="125" name="Freeform 125"/>
          <p:cNvSpPr/>
          <p:nvPr/>
        </p:nvSpPr>
        <p:spPr>
          <a:xfrm>
            <a:off x="5595833" y="27102874"/>
            <a:ext cx="383539" cy="5025005"/>
          </a:xfrm>
          <a:custGeom>
            <a:avLst/>
            <a:gdLst/>
            <a:ahLst/>
            <a:cxnLst/>
            <a:rect l="l" t="t" r="r" b="b"/>
            <a:pathLst>
              <a:path w="383539" h="5025005">
                <a:moveTo>
                  <a:pt x="0" y="0"/>
                </a:moveTo>
                <a:lnTo>
                  <a:pt x="383538" y="0"/>
                </a:lnTo>
                <a:lnTo>
                  <a:pt x="383538" y="5025005"/>
                </a:lnTo>
                <a:lnTo>
                  <a:pt x="0" y="5025005"/>
                </a:lnTo>
                <a:lnTo>
                  <a:pt x="0" y="0"/>
                </a:lnTo>
                <a:close/>
              </a:path>
            </a:pathLst>
          </a:custGeom>
          <a:blipFill>
            <a:blip r:embed="rId27"/>
            <a:stretch>
              <a:fillRect/>
            </a:stretch>
          </a:blipFill>
        </p:spPr>
        <p:txBody>
          <a:bodyPr/>
          <a:lstStyle/>
          <a:p>
            <a:endParaRPr lang="en-US"/>
          </a:p>
        </p:txBody>
      </p:sp>
      <p:sp>
        <p:nvSpPr>
          <p:cNvPr id="126" name="TextBox 126"/>
          <p:cNvSpPr txBox="1"/>
          <p:nvPr/>
        </p:nvSpPr>
        <p:spPr>
          <a:xfrm>
            <a:off x="22234409" y="23161219"/>
            <a:ext cx="10319142" cy="13161645"/>
          </a:xfrm>
          <a:prstGeom prst="rect">
            <a:avLst/>
          </a:prstGeom>
        </p:spPr>
        <p:txBody>
          <a:bodyPr lIns="0" tIns="0" rIns="0" bIns="0" rtlCol="0" anchor="t">
            <a:spAutoFit/>
          </a:bodyPr>
          <a:lstStyle/>
          <a:p>
            <a:pPr algn="just">
              <a:lnSpc>
                <a:spcPts val="2940"/>
              </a:lnSpc>
            </a:pPr>
            <a:r>
              <a:rPr lang="en-US" sz="2100">
                <a:solidFill>
                  <a:srgbClr val="365B6D"/>
                </a:solidFill>
                <a:latin typeface="HK Grotesk"/>
                <a:ea typeface="HK Grotesk"/>
                <a:cs typeface="HK Grotesk"/>
                <a:sym typeface="HK Grotesk"/>
              </a:rPr>
              <a:t>Temperature and food availability are two primary environmental factors influencing energy balance in marine invertebrates, and their combined effects can determine whether stored energy is conserved or depleted. In this study, both factors contributed to variation in lipid reserves in adult </a:t>
            </a:r>
            <a:r>
              <a:rPr lang="en-US" sz="2100" i="1">
                <a:solidFill>
                  <a:srgbClr val="365B6D"/>
                </a:solidFill>
                <a:latin typeface="HK Grotesk Italics"/>
                <a:ea typeface="HK Grotesk Italics"/>
                <a:cs typeface="HK Grotesk Italics"/>
                <a:sym typeface="HK Grotesk Italics"/>
              </a:rPr>
              <a:t>Nucella ostrina</a:t>
            </a:r>
            <a:r>
              <a:rPr lang="en-US" sz="2100">
                <a:solidFill>
                  <a:srgbClr val="365B6D"/>
                </a:solidFill>
                <a:latin typeface="HK Grotesk"/>
                <a:ea typeface="HK Grotesk"/>
                <a:cs typeface="HK Grotesk"/>
                <a:sym typeface="HK Grotesk"/>
              </a:rPr>
              <a:t>, but their effects differed between energetic lipids (triglycerides, TG) and structural lipids (phospholipids, PL).</a:t>
            </a:r>
          </a:p>
          <a:p>
            <a:pPr algn="just">
              <a:lnSpc>
                <a:spcPts val="2940"/>
              </a:lnSpc>
              <a:spcBef>
                <a:spcPct val="0"/>
              </a:spcBef>
            </a:pPr>
            <a:endParaRPr lang="en-US" sz="2100">
              <a:solidFill>
                <a:srgbClr val="365B6D"/>
              </a:solidFill>
              <a:latin typeface="HK Grotesk"/>
              <a:ea typeface="HK Grotesk"/>
              <a:cs typeface="HK Grotesk"/>
              <a:sym typeface="HK Grotesk"/>
            </a:endParaRPr>
          </a:p>
          <a:p>
            <a:pPr algn="just">
              <a:lnSpc>
                <a:spcPts val="2940"/>
              </a:lnSpc>
              <a:spcBef>
                <a:spcPct val="0"/>
              </a:spcBef>
            </a:pPr>
            <a:r>
              <a:rPr lang="en-US" sz="2100">
                <a:solidFill>
                  <a:srgbClr val="365B6D"/>
                </a:solidFill>
                <a:latin typeface="HK Grotesk"/>
                <a:ea typeface="HK Grotesk"/>
                <a:cs typeface="HK Grotesk"/>
                <a:sym typeface="HK Grotesk"/>
              </a:rPr>
              <a:t>Food availability had the strongest and most consistent effect on lipid content. Individuals deprived of food exhibited reduced concentrations of total lipids, triglycerides, and phospholipids relative to fed individuals across all temperature treatments. This pattern aligns with established physiological expectations, where stored lipids, particularly triglycerides, are mobilized to meet metabolic demands during periods of starvation (Holland and Spencer 1973; Whyte et al. 1992).</a:t>
            </a:r>
          </a:p>
          <a:p>
            <a:pPr algn="just">
              <a:lnSpc>
                <a:spcPts val="2940"/>
              </a:lnSpc>
              <a:spcBef>
                <a:spcPct val="0"/>
              </a:spcBef>
            </a:pPr>
            <a:endParaRPr lang="en-US" sz="2100">
              <a:solidFill>
                <a:srgbClr val="365B6D"/>
              </a:solidFill>
              <a:latin typeface="HK Grotesk"/>
              <a:ea typeface="HK Grotesk"/>
              <a:cs typeface="HK Grotesk"/>
              <a:sym typeface="HK Grotesk"/>
            </a:endParaRPr>
          </a:p>
          <a:p>
            <a:pPr algn="just">
              <a:lnSpc>
                <a:spcPts val="2940"/>
              </a:lnSpc>
              <a:spcBef>
                <a:spcPct val="0"/>
              </a:spcBef>
            </a:pPr>
            <a:r>
              <a:rPr lang="en-US" sz="2100">
                <a:solidFill>
                  <a:srgbClr val="365B6D"/>
                </a:solidFill>
                <a:latin typeface="HK Grotesk"/>
                <a:ea typeface="HK Grotesk"/>
                <a:cs typeface="HK Grotesk"/>
                <a:sym typeface="HK Grotesk"/>
              </a:rPr>
              <a:t>Temperature effects were more variable and differed between lipid classes. In fed individuals, triglyceride concentrations declined with increasing temperature, suggesting that elevated metabolic demand under warmer conditions may increase lipid utilization even when food is available. In contrast, triglyceride concentrations in unfed individuals did not differ significantly across temperatures, indicating that lipid reserves were  maintained at minimal levels necessary for survival.</a:t>
            </a:r>
          </a:p>
          <a:p>
            <a:pPr algn="just">
              <a:lnSpc>
                <a:spcPts val="2940"/>
              </a:lnSpc>
              <a:spcBef>
                <a:spcPct val="0"/>
              </a:spcBef>
            </a:pPr>
            <a:endParaRPr lang="en-US" sz="2100">
              <a:solidFill>
                <a:srgbClr val="365B6D"/>
              </a:solidFill>
              <a:latin typeface="HK Grotesk"/>
              <a:ea typeface="HK Grotesk"/>
              <a:cs typeface="HK Grotesk"/>
              <a:sym typeface="HK Grotesk"/>
            </a:endParaRPr>
          </a:p>
          <a:p>
            <a:pPr algn="just">
              <a:lnSpc>
                <a:spcPts val="2940"/>
              </a:lnSpc>
              <a:spcBef>
                <a:spcPct val="0"/>
              </a:spcBef>
            </a:pPr>
            <a:r>
              <a:rPr lang="en-US" sz="2100">
                <a:solidFill>
                  <a:srgbClr val="365B6D"/>
                </a:solidFill>
                <a:latin typeface="HK Grotesk"/>
                <a:ea typeface="HK Grotesk"/>
                <a:cs typeface="HK Grotesk"/>
                <a:sym typeface="HK Grotesk"/>
              </a:rPr>
              <a:t>Phospholipid concentrations remained relatively stable across temperatures in fed individuals, consistent with their primary role as structural components of cell membranes. In unfed individuals, phospholipid concentrations varied with temperature, with higher values observed at higher temperatures. This pattern suggests that prolonged combined stress from starvation and elevated temperature may stop the snails from moving around, maintaining their starting [PL], whereas in lower temperatures, the snails may be searching for food and moving around, potentially reflecting membrane remodelling or degradation under the stress conditions.</a:t>
            </a:r>
          </a:p>
          <a:p>
            <a:pPr algn="just">
              <a:lnSpc>
                <a:spcPts val="2940"/>
              </a:lnSpc>
              <a:spcBef>
                <a:spcPct val="0"/>
              </a:spcBef>
            </a:pPr>
            <a:endParaRPr lang="en-US" sz="2100">
              <a:solidFill>
                <a:srgbClr val="365B6D"/>
              </a:solidFill>
              <a:latin typeface="HK Grotesk"/>
              <a:ea typeface="HK Grotesk"/>
              <a:cs typeface="HK Grotesk"/>
              <a:sym typeface="HK Grotesk"/>
            </a:endParaRPr>
          </a:p>
          <a:p>
            <a:pPr algn="just">
              <a:lnSpc>
                <a:spcPts val="2940"/>
              </a:lnSpc>
              <a:spcBef>
                <a:spcPct val="0"/>
              </a:spcBef>
            </a:pPr>
            <a:r>
              <a:rPr lang="en-US" sz="2100">
                <a:solidFill>
                  <a:srgbClr val="365B6D"/>
                </a:solidFill>
                <a:latin typeface="HK Grotesk"/>
                <a:ea typeface="HK Grotesk"/>
                <a:cs typeface="HK Grotesk"/>
                <a:sym typeface="HK Grotesk"/>
              </a:rPr>
              <a:t>Overall, triglycerides and phospholipids exhibited distinct responses to temperature and food availability, reflecting their different biological functions. These findings indicate that energy reserves in N. ostrina are strongly influenced by food availability, while temperature effects are context-dependent and mediated by feeding status. </a:t>
            </a:r>
          </a:p>
          <a:p>
            <a:pPr algn="just">
              <a:lnSpc>
                <a:spcPts val="2940"/>
              </a:lnSpc>
              <a:spcBef>
                <a:spcPct val="0"/>
              </a:spcBef>
            </a:pPr>
            <a:endParaRPr lang="en-US" sz="2100">
              <a:solidFill>
                <a:srgbClr val="365B6D"/>
              </a:solidFill>
              <a:latin typeface="HK Grotesk"/>
              <a:ea typeface="HK Grotesk"/>
              <a:cs typeface="HK Grotesk"/>
              <a:sym typeface="HK Grotesk"/>
            </a:endParaRPr>
          </a:p>
          <a:p>
            <a:pPr algn="just">
              <a:lnSpc>
                <a:spcPts val="2940"/>
              </a:lnSpc>
              <a:spcBef>
                <a:spcPct val="0"/>
              </a:spcBef>
            </a:pPr>
            <a:endParaRPr lang="en-US" sz="2100">
              <a:solidFill>
                <a:srgbClr val="365B6D"/>
              </a:solidFill>
              <a:latin typeface="HK Grotesk"/>
              <a:ea typeface="HK Grotesk"/>
              <a:cs typeface="HK Grotesk"/>
              <a:sym typeface="HK Grotesk"/>
            </a:endParaRPr>
          </a:p>
          <a:p>
            <a:pPr algn="just">
              <a:lnSpc>
                <a:spcPts val="2940"/>
              </a:lnSpc>
              <a:spcBef>
                <a:spcPct val="0"/>
              </a:spcBef>
            </a:pPr>
            <a:endParaRPr lang="en-US" sz="2100">
              <a:solidFill>
                <a:srgbClr val="365B6D"/>
              </a:solidFill>
              <a:latin typeface="HK Grotesk"/>
              <a:ea typeface="HK Grotesk"/>
              <a:cs typeface="HK Grotesk"/>
              <a:sym typeface="HK Grotesk"/>
            </a:endParaRPr>
          </a:p>
        </p:txBody>
      </p:sp>
      <p:sp>
        <p:nvSpPr>
          <p:cNvPr id="127" name="AutoShape 127"/>
          <p:cNvSpPr/>
          <p:nvPr/>
        </p:nvSpPr>
        <p:spPr>
          <a:xfrm flipH="1">
            <a:off x="6009699" y="30228130"/>
            <a:ext cx="1456915" cy="0"/>
          </a:xfrm>
          <a:prstGeom prst="line">
            <a:avLst/>
          </a:prstGeom>
          <a:ln w="76200" cap="flat">
            <a:solidFill>
              <a:srgbClr val="365B6D"/>
            </a:solidFill>
            <a:prstDash val="solid"/>
            <a:headEnd type="none" w="sm" len="sm"/>
            <a:tailEnd type="arrow" w="med" len="sm"/>
          </a:ln>
        </p:spPr>
        <p:txBody>
          <a:bodyPr/>
          <a:lstStyle/>
          <a:p>
            <a:endParaRPr lang="en-US"/>
          </a:p>
        </p:txBody>
      </p:sp>
      <p:sp>
        <p:nvSpPr>
          <p:cNvPr id="128" name="AutoShape 128"/>
          <p:cNvSpPr/>
          <p:nvPr/>
        </p:nvSpPr>
        <p:spPr>
          <a:xfrm flipH="1">
            <a:off x="4083919" y="30190030"/>
            <a:ext cx="1456915" cy="0"/>
          </a:xfrm>
          <a:prstGeom prst="line">
            <a:avLst/>
          </a:prstGeom>
          <a:ln w="76200" cap="flat">
            <a:solidFill>
              <a:srgbClr val="365B6D"/>
            </a:solidFill>
            <a:prstDash val="solid"/>
            <a:headEnd type="none" w="sm" len="sm"/>
            <a:tailEnd type="arrow" w="med" len="sm"/>
          </a:ln>
        </p:spPr>
        <p:txBody>
          <a:bodyPr/>
          <a:lstStyle/>
          <a:p>
            <a:endParaRPr lang="en-US"/>
          </a:p>
        </p:txBody>
      </p:sp>
      <p:sp>
        <p:nvSpPr>
          <p:cNvPr id="129" name="Freeform 129"/>
          <p:cNvSpPr/>
          <p:nvPr/>
        </p:nvSpPr>
        <p:spPr>
          <a:xfrm>
            <a:off x="22009608" y="35470233"/>
            <a:ext cx="10689336" cy="1616150"/>
          </a:xfrm>
          <a:custGeom>
            <a:avLst/>
            <a:gdLst/>
            <a:ahLst/>
            <a:cxnLst/>
            <a:rect l="l" t="t" r="r" b="b"/>
            <a:pathLst>
              <a:path w="10689336" h="1616150">
                <a:moveTo>
                  <a:pt x="0" y="0"/>
                </a:moveTo>
                <a:lnTo>
                  <a:pt x="10689336" y="0"/>
                </a:lnTo>
                <a:lnTo>
                  <a:pt x="10689336" y="1616150"/>
                </a:lnTo>
                <a:lnTo>
                  <a:pt x="0" y="1616150"/>
                </a:lnTo>
                <a:lnTo>
                  <a:pt x="0" y="0"/>
                </a:lnTo>
                <a:close/>
              </a:path>
            </a:pathLst>
          </a:custGeom>
          <a:blipFill>
            <a:blip r:embed="rId28"/>
            <a:stretch>
              <a:fillRect l="-9595" t="-242807" r="-18850" b="-294354"/>
            </a:stretch>
          </a:blipFill>
        </p:spPr>
        <p:txBody>
          <a:bodyPr/>
          <a:lstStyle/>
          <a:p>
            <a:endParaRPr lang="en-US"/>
          </a:p>
        </p:txBody>
      </p:sp>
      <p:sp>
        <p:nvSpPr>
          <p:cNvPr id="130" name="TextBox 130"/>
          <p:cNvSpPr txBox="1"/>
          <p:nvPr/>
        </p:nvSpPr>
        <p:spPr>
          <a:xfrm>
            <a:off x="22033986" y="37138585"/>
            <a:ext cx="7109159" cy="826840"/>
          </a:xfrm>
          <a:prstGeom prst="rect">
            <a:avLst/>
          </a:prstGeom>
        </p:spPr>
        <p:txBody>
          <a:bodyPr lIns="0" tIns="0" rIns="0" bIns="0" rtlCol="0" anchor="t">
            <a:spAutoFit/>
          </a:bodyPr>
          <a:lstStyle/>
          <a:p>
            <a:pPr algn="l">
              <a:lnSpc>
                <a:spcPts val="6760"/>
              </a:lnSpc>
              <a:spcBef>
                <a:spcPct val="0"/>
              </a:spcBef>
            </a:pPr>
            <a:r>
              <a:rPr lang="en-US" sz="4829">
                <a:solidFill>
                  <a:srgbClr val="F7F7F7"/>
                </a:solidFill>
                <a:latin typeface="Glacial Indifference"/>
                <a:ea typeface="Glacial Indifference"/>
                <a:cs typeface="Glacial Indifference"/>
                <a:sym typeface="Glacial Indifference"/>
              </a:rPr>
              <a:t>REFERENCES</a:t>
            </a:r>
          </a:p>
        </p:txBody>
      </p:sp>
      <p:sp>
        <p:nvSpPr>
          <p:cNvPr id="131" name="TextBox 131"/>
          <p:cNvSpPr txBox="1"/>
          <p:nvPr/>
        </p:nvSpPr>
        <p:spPr>
          <a:xfrm>
            <a:off x="22041182" y="37936850"/>
            <a:ext cx="10452940" cy="2014855"/>
          </a:xfrm>
          <a:prstGeom prst="rect">
            <a:avLst/>
          </a:prstGeom>
        </p:spPr>
        <p:txBody>
          <a:bodyPr lIns="0" tIns="0" rIns="0" bIns="0" rtlCol="0" anchor="t">
            <a:spAutoFit/>
          </a:bodyPr>
          <a:lstStyle/>
          <a:p>
            <a:pPr algn="just">
              <a:lnSpc>
                <a:spcPts val="1400"/>
              </a:lnSpc>
            </a:pPr>
            <a:r>
              <a:rPr lang="en-US" sz="1000">
                <a:solidFill>
                  <a:srgbClr val="365B6D"/>
                </a:solidFill>
                <a:latin typeface="HK Grotesk"/>
                <a:ea typeface="HK Grotesk"/>
                <a:cs typeface="HK Grotesk"/>
                <a:sym typeface="HK Grotesk"/>
              </a:rPr>
              <a:t>Bligh EG, Dyer WJ. 1959. A RAPID METHOD OF TOTAL LIPID EXTRACTION AND PURIFICATION. Can J Biochem Physiol. 37(8):911–917. doi: </a:t>
            </a:r>
            <a:r>
              <a:rPr lang="en-US" sz="1000" u="sng">
                <a:solidFill>
                  <a:srgbClr val="365B6D"/>
                </a:solidFill>
                <a:latin typeface="HK Grotesk"/>
                <a:ea typeface="HK Grotesk"/>
                <a:cs typeface="HK Grotesk"/>
                <a:sym typeface="HK Grotesk"/>
                <a:hlinkClick r:id="rId29" tooltip="https://doi.org/10.1139/o59-099"/>
              </a:rPr>
              <a:t>https://doi.org/10.1139/o59-099</a:t>
            </a:r>
          </a:p>
          <a:p>
            <a:pPr algn="just">
              <a:lnSpc>
                <a:spcPts val="1400"/>
              </a:lnSpc>
            </a:pPr>
            <a:r>
              <a:rPr lang="en-US" sz="1000">
                <a:solidFill>
                  <a:srgbClr val="365B6D"/>
                </a:solidFill>
                <a:latin typeface="HK Grotesk"/>
                <a:ea typeface="HK Grotesk"/>
                <a:cs typeface="HK Grotesk"/>
                <a:sym typeface="HK Grotesk"/>
              </a:rPr>
              <a:t>Dipesh Prema, Pilfold JL, Krauchi J, Church JS, Donkor KK, Cinel B. 2013. Rapid Determination of Total Conjugated Linoleic Acid Content in Select Canadian Cheeses by1H NMR Spectroscopy. Journal of Agricultural and Food Chemistry. 61(41):9915–9921. doi: </a:t>
            </a:r>
            <a:r>
              <a:rPr lang="en-US" sz="1000" u="sng">
                <a:solidFill>
                  <a:srgbClr val="365B6D"/>
                </a:solidFill>
                <a:latin typeface="HK Grotesk"/>
                <a:ea typeface="HK Grotesk"/>
                <a:cs typeface="HK Grotesk"/>
                <a:sym typeface="HK Grotesk"/>
                <a:hlinkClick r:id="rId30" tooltip="https://dx.doi.org/10.1021/jf402627q"/>
              </a:rPr>
              <a:t>https:// dx.doi.org/10.1021/jf402627q  </a:t>
            </a:r>
            <a:r>
              <a:rPr lang="en-US" sz="1000">
                <a:solidFill>
                  <a:srgbClr val="365B6D"/>
                </a:solidFill>
                <a:latin typeface="HK Grotesk"/>
                <a:ea typeface="HK Grotesk"/>
                <a:cs typeface="HK Grotesk"/>
                <a:sym typeface="HK Grotesk"/>
              </a:rPr>
              <a:t> </a:t>
            </a:r>
          </a:p>
          <a:p>
            <a:pPr algn="just">
              <a:lnSpc>
                <a:spcPts val="1400"/>
              </a:lnSpc>
            </a:pPr>
            <a:r>
              <a:rPr lang="en-US" sz="1000">
                <a:solidFill>
                  <a:srgbClr val="365B6D"/>
                </a:solidFill>
                <a:latin typeface="HK Grotesk"/>
                <a:ea typeface="HK Grotesk"/>
                <a:cs typeface="HK Grotesk"/>
                <a:sym typeface="HK Grotesk"/>
              </a:rPr>
              <a:t>Holland DL, Spencer BE. 1973. Biochemical Changes in Fed and Starved Oysters, Ostrea Edulis L. During Larval Development, Metamorphosis and Early Spat Growth. J Mar Biol Assoc U K. 53(2):287–298. doi: </a:t>
            </a:r>
            <a:r>
              <a:rPr lang="en-US" sz="1000" u="sng">
                <a:solidFill>
                  <a:srgbClr val="365B6D"/>
                </a:solidFill>
                <a:latin typeface="HK Grotesk"/>
                <a:ea typeface="HK Grotesk"/>
                <a:cs typeface="HK Grotesk"/>
                <a:sym typeface="HK Grotesk"/>
                <a:hlinkClick r:id="rId31" tooltip="https://doi.org/10.1017/S002531540002227X"/>
              </a:rPr>
              <a:t>https://doi.org/10.1017/S002531540002227X</a:t>
            </a:r>
          </a:p>
          <a:p>
            <a:pPr algn="just">
              <a:lnSpc>
                <a:spcPts val="1400"/>
              </a:lnSpc>
            </a:pPr>
            <a:r>
              <a:rPr lang="en-US" sz="1000">
                <a:solidFill>
                  <a:srgbClr val="365B6D"/>
                </a:solidFill>
                <a:latin typeface="HK Grotesk"/>
                <a:ea typeface="HK Grotesk"/>
                <a:cs typeface="HK Grotesk"/>
                <a:sym typeface="HK Grotesk"/>
              </a:rPr>
              <a:t>Imbs AB, Ermolenko EV, Grigorchuk VP, Sikorskaya TV, Velansky PV. 2021. Current Progress in Lipidomics of Marine Invertebrates. Mar Drugs. 19(12):660. doi:  </a:t>
            </a:r>
            <a:r>
              <a:rPr lang="en-US" sz="1000" u="sng">
                <a:solidFill>
                  <a:srgbClr val="365B6D"/>
                </a:solidFill>
                <a:latin typeface="HK Grotesk"/>
                <a:ea typeface="HK Grotesk"/>
                <a:cs typeface="HK Grotesk"/>
                <a:sym typeface="HK Grotesk"/>
                <a:hlinkClick r:id="rId32" tooltip="https://doi.org/10.3390/md19120660"/>
              </a:rPr>
              <a:t>https://doi.org/10.3390/md19120660</a:t>
            </a:r>
          </a:p>
          <a:p>
            <a:pPr algn="just">
              <a:lnSpc>
                <a:spcPts val="1400"/>
              </a:lnSpc>
            </a:pPr>
            <a:r>
              <a:rPr lang="en-US" sz="1000">
                <a:solidFill>
                  <a:srgbClr val="365B6D"/>
                </a:solidFill>
                <a:latin typeface="HK Grotesk"/>
                <a:ea typeface="HK Grotesk"/>
                <a:cs typeface="HK Grotesk"/>
                <a:sym typeface="HK Grotesk"/>
              </a:rPr>
              <a:t>Valles-Regino R, Tate R, Kelaher B, Savins D, Dowell A, Benkendorff K. 2015. Ocean Warming and CO2-Induced Acidification Impact the Lipid Content of a Marine Predatory Gastropod. Mar Drugs. 13(10):6019–6037. doi: </a:t>
            </a:r>
            <a:r>
              <a:rPr lang="en-US" sz="1000" u="sng">
                <a:solidFill>
                  <a:srgbClr val="365B6D"/>
                </a:solidFill>
                <a:latin typeface="HK Grotesk"/>
                <a:ea typeface="HK Grotesk"/>
                <a:cs typeface="HK Grotesk"/>
                <a:sym typeface="HK Grotesk"/>
                <a:hlinkClick r:id="rId33" tooltip="https://doi.org/10.3390/md13106019"/>
              </a:rPr>
              <a:t>https://doi.org/10.3390/md13106019</a:t>
            </a:r>
          </a:p>
          <a:p>
            <a:pPr algn="just">
              <a:lnSpc>
                <a:spcPts val="1400"/>
              </a:lnSpc>
            </a:pPr>
            <a:r>
              <a:rPr lang="en-US" sz="1000">
                <a:solidFill>
                  <a:srgbClr val="365B6D"/>
                </a:solidFill>
                <a:latin typeface="HK Grotesk"/>
                <a:ea typeface="HK Grotesk"/>
                <a:cs typeface="HK Grotesk"/>
                <a:sym typeface="HK Grotesk"/>
              </a:rPr>
              <a:t>Whyte JNC, Bourne N, Ginther NG, Hodgson CA. 1992. Compositional changes in the larva to juvenile development of the scallop Crassadoma gigantea (Gray). J Exp Mar Biol Ecol. 163(1):13–29. doi: </a:t>
            </a:r>
            <a:r>
              <a:rPr lang="en-US" sz="1000" u="sng">
                <a:solidFill>
                  <a:srgbClr val="365B6D"/>
                </a:solidFill>
                <a:latin typeface="HK Grotesk"/>
                <a:ea typeface="HK Grotesk"/>
                <a:cs typeface="HK Grotesk"/>
                <a:sym typeface="HK Grotesk"/>
                <a:hlinkClick r:id="rId34" tooltip="https://doi.org/10.1016/0022-0981(92)90144-Y"/>
              </a:rPr>
              <a:t>https://doi.org/10.1016/0022-0981(92)90144-Y</a:t>
            </a:r>
          </a:p>
          <a:p>
            <a:pPr algn="just">
              <a:lnSpc>
                <a:spcPts val="1400"/>
              </a:lnSpc>
              <a:spcBef>
                <a:spcPct val="0"/>
              </a:spcBef>
            </a:pPr>
            <a:endParaRPr lang="en-US" sz="1000" u="sng">
              <a:solidFill>
                <a:srgbClr val="365B6D"/>
              </a:solidFill>
              <a:latin typeface="HK Grotesk"/>
              <a:ea typeface="HK Grotesk"/>
              <a:cs typeface="HK Grotesk"/>
              <a:sym typeface="HK Grotesk"/>
              <a:hlinkClick r:id="rId34" tooltip="https://doi.org/10.1016/0022-0981(92)90144-Y"/>
            </a:endParaRPr>
          </a:p>
        </p:txBody>
      </p:sp>
      <p:sp>
        <p:nvSpPr>
          <p:cNvPr id="132" name="TextBox 132"/>
          <p:cNvSpPr txBox="1"/>
          <p:nvPr/>
        </p:nvSpPr>
        <p:spPr>
          <a:xfrm>
            <a:off x="11243603" y="32270389"/>
            <a:ext cx="10281110" cy="684167"/>
          </a:xfrm>
          <a:prstGeom prst="rect">
            <a:avLst/>
          </a:prstGeom>
        </p:spPr>
        <p:txBody>
          <a:bodyPr lIns="0" tIns="0" rIns="0" bIns="0" rtlCol="0" anchor="t">
            <a:spAutoFit/>
          </a:bodyPr>
          <a:lstStyle/>
          <a:p>
            <a:pPr algn="l">
              <a:lnSpc>
                <a:spcPts val="2715"/>
              </a:lnSpc>
            </a:pPr>
            <a:r>
              <a:rPr lang="en-US" sz="1939" b="1">
                <a:solidFill>
                  <a:srgbClr val="365B6D"/>
                </a:solidFill>
                <a:latin typeface="HK Grotesk Bold"/>
                <a:ea typeface="HK Grotesk Bold"/>
                <a:cs typeface="HK Grotesk Bold"/>
                <a:sym typeface="HK Grotesk Bold"/>
              </a:rPr>
              <a:t>Figure 4. </a:t>
            </a:r>
            <a:r>
              <a:rPr lang="en-US" sz="1939">
                <a:solidFill>
                  <a:srgbClr val="365B6D"/>
                </a:solidFill>
                <a:latin typeface="HK Grotesk"/>
                <a:ea typeface="HK Grotesk"/>
                <a:cs typeface="HK Grotesk"/>
                <a:sym typeface="HK Grotesk"/>
              </a:rPr>
              <a:t>Triglyceride concentration (µg g⁻¹ snail) of adult Nucella ostrina across temperature (12, 19, and 22 °C) and feeding treatments (fed and unfed). Bars represent mean ± SE.</a:t>
            </a:r>
          </a:p>
        </p:txBody>
      </p:sp>
      <p:sp>
        <p:nvSpPr>
          <p:cNvPr id="133" name="TextBox 133"/>
          <p:cNvSpPr txBox="1"/>
          <p:nvPr/>
        </p:nvSpPr>
        <p:spPr>
          <a:xfrm>
            <a:off x="11253558" y="23271226"/>
            <a:ext cx="10310626" cy="2566035"/>
          </a:xfrm>
          <a:prstGeom prst="rect">
            <a:avLst/>
          </a:prstGeom>
        </p:spPr>
        <p:txBody>
          <a:bodyPr lIns="0" tIns="0" rIns="0" bIns="0" rtlCol="0" anchor="t">
            <a:spAutoFit/>
          </a:bodyPr>
          <a:lstStyle/>
          <a:p>
            <a:pPr algn="l">
              <a:lnSpc>
                <a:spcPts val="2940"/>
              </a:lnSpc>
            </a:pPr>
            <a:r>
              <a:rPr lang="en-US" sz="2100" b="1">
                <a:solidFill>
                  <a:srgbClr val="365B6D"/>
                </a:solidFill>
                <a:latin typeface="HK Grotesk Bold"/>
                <a:ea typeface="HK Grotesk Bold"/>
                <a:cs typeface="HK Grotesk Bold"/>
                <a:sym typeface="HK Grotesk Bold"/>
              </a:rPr>
              <a:t>Triglycerides</a:t>
            </a:r>
          </a:p>
          <a:p>
            <a:pPr marL="453390" lvl="1" indent="-226695" algn="l">
              <a:lnSpc>
                <a:spcPts val="2940"/>
              </a:lnSpc>
              <a:buFont typeface="Arial"/>
              <a:buChar char="•"/>
            </a:pPr>
            <a:r>
              <a:rPr lang="en-US" sz="2100">
                <a:solidFill>
                  <a:srgbClr val="365B6D"/>
                </a:solidFill>
                <a:latin typeface="HK Grotesk"/>
                <a:ea typeface="HK Grotesk"/>
                <a:cs typeface="HK Grotesk"/>
                <a:sym typeface="HK Grotesk"/>
              </a:rPr>
              <a:t>A two-way ANOVA revealed a significant interaction between temperature and feeding treatments (F₂,₂₂ = 7.905, p = 0.003), indicating that the effect of feeding on triglyceride (TG) concentrations varied across temperature treatments.</a:t>
            </a:r>
          </a:p>
          <a:p>
            <a:pPr marL="453390" lvl="1" indent="-226695" algn="l">
              <a:lnSpc>
                <a:spcPts val="2940"/>
              </a:lnSpc>
              <a:buFont typeface="Arial"/>
              <a:buChar char="•"/>
            </a:pPr>
            <a:r>
              <a:rPr lang="en-US" sz="2100">
                <a:solidFill>
                  <a:srgbClr val="365B6D"/>
                </a:solidFill>
                <a:latin typeface="HK Grotesk"/>
                <a:ea typeface="HK Grotesk"/>
                <a:cs typeface="HK Grotesk"/>
                <a:sym typeface="HK Grotesk"/>
              </a:rPr>
              <a:t>Post hoc Tukey comparisons showed that TG levels at 22 °C were significantly higher than at 12 °C (p = 0.022), while no other pairwise comparisons were significant </a:t>
            </a:r>
          </a:p>
          <a:p>
            <a:pPr algn="l">
              <a:lnSpc>
                <a:spcPts val="2940"/>
              </a:lnSpc>
            </a:pPr>
            <a:endParaRPr lang="en-US" sz="2100">
              <a:solidFill>
                <a:srgbClr val="365B6D"/>
              </a:solidFill>
              <a:latin typeface="HK Grotesk"/>
              <a:ea typeface="HK Grotesk"/>
              <a:cs typeface="HK Grotesk"/>
              <a:sym typeface="HK Grotesk"/>
            </a:endParaRPr>
          </a:p>
        </p:txBody>
      </p:sp>
      <p:sp>
        <p:nvSpPr>
          <p:cNvPr id="134" name="TextBox 134"/>
          <p:cNvSpPr txBox="1"/>
          <p:nvPr/>
        </p:nvSpPr>
        <p:spPr>
          <a:xfrm>
            <a:off x="11243603" y="22211694"/>
            <a:ext cx="10342675" cy="697865"/>
          </a:xfrm>
          <a:prstGeom prst="rect">
            <a:avLst/>
          </a:prstGeom>
        </p:spPr>
        <p:txBody>
          <a:bodyPr lIns="0" tIns="0" rIns="0" bIns="0" rtlCol="0" anchor="t">
            <a:spAutoFit/>
          </a:bodyPr>
          <a:lstStyle/>
          <a:p>
            <a:pPr algn="l">
              <a:lnSpc>
                <a:spcPts val="2800"/>
              </a:lnSpc>
            </a:pPr>
            <a:r>
              <a:rPr lang="en-US" sz="2000" b="1">
                <a:solidFill>
                  <a:srgbClr val="365B6D"/>
                </a:solidFill>
                <a:latin typeface="HK Grotesk Bold"/>
                <a:ea typeface="HK Grotesk Bold"/>
                <a:cs typeface="HK Grotesk Bold"/>
                <a:sym typeface="HK Grotesk Bold"/>
              </a:rPr>
              <a:t>Figure 2.</a:t>
            </a:r>
            <a:r>
              <a:rPr lang="en-US" sz="2000">
                <a:solidFill>
                  <a:srgbClr val="365B6D"/>
                </a:solidFill>
                <a:latin typeface="HK Grotesk"/>
                <a:ea typeface="HK Grotesk"/>
                <a:cs typeface="HK Grotesk"/>
                <a:sym typeface="HK Grotesk"/>
              </a:rPr>
              <a:t> Total lipid concentration (mg g⁻¹ snail) of adult Nucella ostrina across temperature (12, 19, and 22 °C) and feeding treatments (fed and unfed). Bars represent mean ± SE.</a:t>
            </a:r>
          </a:p>
        </p:txBody>
      </p:sp>
      <p:sp>
        <p:nvSpPr>
          <p:cNvPr id="135" name="TextBox 135"/>
          <p:cNvSpPr txBox="1"/>
          <p:nvPr/>
        </p:nvSpPr>
        <p:spPr>
          <a:xfrm>
            <a:off x="11243603" y="14395751"/>
            <a:ext cx="10381905" cy="1097280"/>
          </a:xfrm>
          <a:prstGeom prst="rect">
            <a:avLst/>
          </a:prstGeom>
        </p:spPr>
        <p:txBody>
          <a:bodyPr lIns="0" tIns="0" rIns="0" bIns="0" rtlCol="0" anchor="t">
            <a:spAutoFit/>
          </a:bodyPr>
          <a:lstStyle/>
          <a:p>
            <a:pPr algn="l">
              <a:lnSpc>
                <a:spcPts val="2940"/>
              </a:lnSpc>
            </a:pPr>
            <a:r>
              <a:rPr lang="en-US" sz="2100" b="1">
                <a:solidFill>
                  <a:srgbClr val="365B6D"/>
                </a:solidFill>
                <a:latin typeface="HK Grotesk Bold"/>
                <a:ea typeface="HK Grotesk Bold"/>
                <a:cs typeface="HK Grotesk Bold"/>
                <a:sym typeface="HK Grotesk Bold"/>
              </a:rPr>
              <a:t>Total Lipids</a:t>
            </a:r>
          </a:p>
          <a:p>
            <a:pPr marL="453390" lvl="1" indent="-226695" algn="l">
              <a:lnSpc>
                <a:spcPts val="2940"/>
              </a:lnSpc>
              <a:buFont typeface="Arial"/>
              <a:buChar char="•"/>
            </a:pPr>
            <a:r>
              <a:rPr lang="en-US" sz="2100">
                <a:solidFill>
                  <a:srgbClr val="365B6D"/>
                </a:solidFill>
                <a:latin typeface="HK Grotesk"/>
                <a:ea typeface="HK Grotesk"/>
                <a:cs typeface="HK Grotesk"/>
                <a:sym typeface="HK Grotesk"/>
              </a:rPr>
              <a:t>Individuals in fed treatments consistently exhibited higher total lipid concentrations than those in unfed treatments across all temperatures (F₁,23 = 70.8, p &lt; 0.001). </a:t>
            </a:r>
          </a:p>
        </p:txBody>
      </p:sp>
      <p:sp>
        <p:nvSpPr>
          <p:cNvPr id="136" name="TextBox 136"/>
          <p:cNvSpPr txBox="1"/>
          <p:nvPr/>
        </p:nvSpPr>
        <p:spPr>
          <a:xfrm>
            <a:off x="11231464" y="33149665"/>
            <a:ext cx="10332720" cy="2566296"/>
          </a:xfrm>
          <a:prstGeom prst="rect">
            <a:avLst/>
          </a:prstGeom>
        </p:spPr>
        <p:txBody>
          <a:bodyPr lIns="0" tIns="0" rIns="0" bIns="0" rtlCol="0" anchor="t">
            <a:spAutoFit/>
          </a:bodyPr>
          <a:lstStyle/>
          <a:p>
            <a:pPr algn="l">
              <a:lnSpc>
                <a:spcPts val="2925"/>
              </a:lnSpc>
            </a:pPr>
            <a:r>
              <a:rPr lang="en-US" sz="2089" b="1">
                <a:solidFill>
                  <a:srgbClr val="365B6D"/>
                </a:solidFill>
                <a:latin typeface="HK Grotesk Bold"/>
                <a:ea typeface="HK Grotesk Bold"/>
                <a:cs typeface="HK Grotesk Bold"/>
                <a:sym typeface="HK Grotesk Bold"/>
              </a:rPr>
              <a:t>Phospholipids</a:t>
            </a:r>
          </a:p>
          <a:p>
            <a:pPr marL="451168" lvl="1" indent="-225584" algn="l">
              <a:lnSpc>
                <a:spcPts val="2925"/>
              </a:lnSpc>
              <a:buFont typeface="Arial"/>
              <a:buChar char="•"/>
            </a:pPr>
            <a:r>
              <a:rPr lang="en-US" sz="2089">
                <a:solidFill>
                  <a:srgbClr val="365B6D"/>
                </a:solidFill>
                <a:latin typeface="HK Grotesk"/>
                <a:ea typeface="HK Grotesk"/>
                <a:cs typeface="HK Grotesk"/>
                <a:sym typeface="HK Grotesk"/>
              </a:rPr>
              <a:t>A two-way ANOVA showed a significant interaction between temperature and feeding treatments (F₂,₂₁ = 6.286, p = 0.007), showing the effect of feeding on PL concentrations varied across temperature treatments</a:t>
            </a:r>
          </a:p>
          <a:p>
            <a:pPr marL="451168" lvl="1" indent="-225584" algn="l">
              <a:lnSpc>
                <a:spcPts val="2925"/>
              </a:lnSpc>
              <a:buFont typeface="Arial"/>
              <a:buChar char="•"/>
            </a:pPr>
            <a:r>
              <a:rPr lang="en-US" sz="2089">
                <a:solidFill>
                  <a:srgbClr val="365B6D"/>
                </a:solidFill>
                <a:latin typeface="HK Grotesk"/>
                <a:ea typeface="HK Grotesk"/>
                <a:cs typeface="HK Grotesk"/>
                <a:sym typeface="HK Grotesk"/>
              </a:rPr>
              <a:t>Post hoc Tukey comparisons for the unfed treatment indicated that PL concentrations at 22 °C were significantly lower than at 12 °C (p = 0.030), while no other pairwise comparisons were significant</a:t>
            </a:r>
          </a:p>
        </p:txBody>
      </p:sp>
      <p:sp>
        <p:nvSpPr>
          <p:cNvPr id="137" name="TextBox 137"/>
          <p:cNvSpPr txBox="1"/>
          <p:nvPr/>
        </p:nvSpPr>
        <p:spPr>
          <a:xfrm>
            <a:off x="11279139" y="42408122"/>
            <a:ext cx="10119736" cy="1398908"/>
          </a:xfrm>
          <a:prstGeom prst="rect">
            <a:avLst/>
          </a:prstGeom>
        </p:spPr>
        <p:txBody>
          <a:bodyPr lIns="0" tIns="0" rIns="0" bIns="0" rtlCol="0" anchor="t">
            <a:spAutoFit/>
          </a:bodyPr>
          <a:lstStyle/>
          <a:p>
            <a:pPr algn="l">
              <a:lnSpc>
                <a:spcPts val="2799"/>
              </a:lnSpc>
            </a:pPr>
            <a:r>
              <a:rPr lang="en-US" sz="1999" b="1">
                <a:solidFill>
                  <a:srgbClr val="365B6D"/>
                </a:solidFill>
                <a:latin typeface="HK Grotesk Bold"/>
                <a:ea typeface="HK Grotesk Bold"/>
                <a:cs typeface="HK Grotesk Bold"/>
                <a:sym typeface="HK Grotesk Bold"/>
              </a:rPr>
              <a:t>Figure 5. </a:t>
            </a:r>
            <a:r>
              <a:rPr lang="en-US" sz="1999">
                <a:solidFill>
                  <a:srgbClr val="365B6D"/>
                </a:solidFill>
                <a:latin typeface="HK Grotesk"/>
                <a:ea typeface="HK Grotesk"/>
                <a:cs typeface="HK Grotesk"/>
                <a:sym typeface="HK Grotesk"/>
              </a:rPr>
              <a:t>Phospholipid concentration (µg g⁻¹ snail) of adult Nucella ostrina across temperature (12, 19, and 22 °C) and feeding treatments (fed and unfed). Bars represent mean ± SE.</a:t>
            </a:r>
          </a:p>
          <a:p>
            <a:pPr algn="l">
              <a:lnSpc>
                <a:spcPts val="2799"/>
              </a:lnSpc>
            </a:pPr>
            <a:endParaRPr lang="en-US" sz="1999">
              <a:solidFill>
                <a:srgbClr val="365B6D"/>
              </a:solidFill>
              <a:latin typeface="HK Grotesk"/>
              <a:ea typeface="HK Grotesk"/>
              <a:cs typeface="HK Grotesk"/>
              <a:sym typeface="HK Grotesk"/>
            </a:endParaRPr>
          </a:p>
        </p:txBody>
      </p:sp>
      <p:sp>
        <p:nvSpPr>
          <p:cNvPr id="138" name="TextBox 138"/>
          <p:cNvSpPr txBox="1"/>
          <p:nvPr/>
        </p:nvSpPr>
        <p:spPr>
          <a:xfrm>
            <a:off x="22229598" y="41276827"/>
            <a:ext cx="4514027" cy="1445480"/>
          </a:xfrm>
          <a:prstGeom prst="rect">
            <a:avLst/>
          </a:prstGeom>
        </p:spPr>
        <p:txBody>
          <a:bodyPr lIns="0" tIns="0" rIns="0" bIns="0" rtlCol="0" anchor="t">
            <a:spAutoFit/>
          </a:bodyPr>
          <a:lstStyle/>
          <a:p>
            <a:pPr algn="ctr">
              <a:lnSpc>
                <a:spcPts val="3846"/>
              </a:lnSpc>
            </a:pPr>
            <a:r>
              <a:rPr lang="en-US" sz="2747">
                <a:solidFill>
                  <a:srgbClr val="365B6D"/>
                </a:solidFill>
                <a:latin typeface="HK Grotesk"/>
                <a:ea typeface="HK Grotesk"/>
                <a:cs typeface="HK Grotesk"/>
                <a:sym typeface="HK Grotesk"/>
              </a:rPr>
              <a:t>Contact: </a:t>
            </a:r>
          </a:p>
          <a:p>
            <a:pPr algn="ctr">
              <a:lnSpc>
                <a:spcPts val="3846"/>
              </a:lnSpc>
            </a:pPr>
            <a:r>
              <a:rPr lang="en-US" sz="2747">
                <a:solidFill>
                  <a:srgbClr val="365B6D"/>
                </a:solidFill>
                <a:latin typeface="HK Grotesk"/>
                <a:ea typeface="HK Grotesk"/>
                <a:cs typeface="HK Grotesk"/>
                <a:sym typeface="HK Grotesk"/>
              </a:rPr>
              <a:t>Tallis Dixon </a:t>
            </a:r>
          </a:p>
          <a:p>
            <a:pPr algn="ctr">
              <a:lnSpc>
                <a:spcPts val="3846"/>
              </a:lnSpc>
              <a:spcBef>
                <a:spcPct val="0"/>
              </a:spcBef>
            </a:pPr>
            <a:r>
              <a:rPr lang="en-US" sz="2747">
                <a:solidFill>
                  <a:srgbClr val="365B6D"/>
                </a:solidFill>
                <a:latin typeface="HK Grotesk"/>
                <a:ea typeface="HK Grotesk"/>
                <a:cs typeface="HK Grotesk"/>
                <a:sym typeface="HK Grotesk"/>
              </a:rPr>
              <a:t>tallisdixon@gmail.com</a:t>
            </a:r>
          </a:p>
        </p:txBody>
      </p:sp>
      <p:sp>
        <p:nvSpPr>
          <p:cNvPr id="139" name="TextBox 139"/>
          <p:cNvSpPr txBox="1"/>
          <p:nvPr/>
        </p:nvSpPr>
        <p:spPr>
          <a:xfrm>
            <a:off x="200300" y="14921225"/>
            <a:ext cx="2787252" cy="804033"/>
          </a:xfrm>
          <a:prstGeom prst="rect">
            <a:avLst/>
          </a:prstGeom>
        </p:spPr>
        <p:txBody>
          <a:bodyPr lIns="0" tIns="0" rIns="0" bIns="0" rtlCol="0" anchor="t">
            <a:spAutoFit/>
          </a:bodyPr>
          <a:lstStyle/>
          <a:p>
            <a:pPr algn="l">
              <a:lnSpc>
                <a:spcPts val="6583"/>
              </a:lnSpc>
              <a:spcBef>
                <a:spcPct val="0"/>
              </a:spcBef>
            </a:pPr>
            <a:r>
              <a:rPr lang="en-US" sz="4702">
                <a:solidFill>
                  <a:srgbClr val="F7F7F7"/>
                </a:solidFill>
                <a:latin typeface="Glacial Indifference"/>
                <a:ea typeface="Glacial Indifference"/>
                <a:cs typeface="Glacial Indifference"/>
                <a:sym typeface="Glacial Indifference"/>
              </a:rPr>
              <a:t>METHODS</a:t>
            </a:r>
          </a:p>
        </p:txBody>
      </p:sp>
      <p:sp>
        <p:nvSpPr>
          <p:cNvPr id="140" name="TextBox 140"/>
          <p:cNvSpPr txBox="1"/>
          <p:nvPr/>
        </p:nvSpPr>
        <p:spPr>
          <a:xfrm>
            <a:off x="22234409" y="12551779"/>
            <a:ext cx="10319142" cy="697865"/>
          </a:xfrm>
          <a:prstGeom prst="rect">
            <a:avLst/>
          </a:prstGeom>
        </p:spPr>
        <p:txBody>
          <a:bodyPr lIns="0" tIns="0" rIns="0" bIns="0" rtlCol="0" anchor="t">
            <a:spAutoFit/>
          </a:bodyPr>
          <a:lstStyle/>
          <a:p>
            <a:pPr algn="l">
              <a:lnSpc>
                <a:spcPts val="2800"/>
              </a:lnSpc>
            </a:pPr>
            <a:r>
              <a:rPr lang="en-US" sz="2000" b="1">
                <a:solidFill>
                  <a:srgbClr val="365B6D"/>
                </a:solidFill>
                <a:latin typeface="HK Grotesk Bold"/>
                <a:ea typeface="HK Grotesk Bold"/>
                <a:cs typeface="HK Grotesk Bold"/>
                <a:sym typeface="HK Grotesk Bold"/>
              </a:rPr>
              <a:t>Figure 6. </a:t>
            </a:r>
            <a:r>
              <a:rPr lang="en-US" sz="2000">
                <a:solidFill>
                  <a:srgbClr val="365B6D"/>
                </a:solidFill>
                <a:latin typeface="HK Grotesk"/>
                <a:ea typeface="HK Grotesk"/>
                <a:cs typeface="HK Grotesk"/>
                <a:sym typeface="HK Grotesk"/>
              </a:rPr>
              <a:t>Triglyceride and phospholipid concentrations (µg g⁻¹ snail) of fed adult Nucella ostrina across temperature treatments (12, 19, and 22 °C). Bars represent mean ± SE.</a:t>
            </a:r>
          </a:p>
        </p:txBody>
      </p:sp>
      <p:sp>
        <p:nvSpPr>
          <p:cNvPr id="141" name="TextBox 141"/>
          <p:cNvSpPr txBox="1"/>
          <p:nvPr/>
        </p:nvSpPr>
        <p:spPr>
          <a:xfrm>
            <a:off x="22234409" y="21462174"/>
            <a:ext cx="10306902" cy="697865"/>
          </a:xfrm>
          <a:prstGeom prst="rect">
            <a:avLst/>
          </a:prstGeom>
        </p:spPr>
        <p:txBody>
          <a:bodyPr lIns="0" tIns="0" rIns="0" bIns="0" rtlCol="0" anchor="t">
            <a:spAutoFit/>
          </a:bodyPr>
          <a:lstStyle/>
          <a:p>
            <a:pPr algn="l">
              <a:lnSpc>
                <a:spcPts val="2800"/>
              </a:lnSpc>
            </a:pPr>
            <a:r>
              <a:rPr lang="en-US" sz="2000" b="1">
                <a:solidFill>
                  <a:srgbClr val="365B6D"/>
                </a:solidFill>
                <a:latin typeface="HK Grotesk Bold"/>
                <a:ea typeface="HK Grotesk Bold"/>
                <a:cs typeface="HK Grotesk Bold"/>
                <a:sym typeface="HK Grotesk Bold"/>
              </a:rPr>
              <a:t>Figure 7.</a:t>
            </a:r>
            <a:r>
              <a:rPr lang="en-US" sz="2000">
                <a:solidFill>
                  <a:srgbClr val="365B6D"/>
                </a:solidFill>
                <a:latin typeface="HK Grotesk"/>
                <a:ea typeface="HK Grotesk"/>
                <a:cs typeface="HK Grotesk"/>
                <a:sym typeface="HK Grotesk"/>
              </a:rPr>
              <a:t> Triglyceride and phospholipid concentrations (µg g⁻¹ snail) of unfed adult Nucella ostrina across temperature treatments (12, 19, and 22 °C). Bars represent mean ± SE.</a:t>
            </a:r>
          </a:p>
        </p:txBody>
      </p:sp>
      <p:sp>
        <p:nvSpPr>
          <p:cNvPr id="142" name="TextBox 142"/>
          <p:cNvSpPr txBox="1"/>
          <p:nvPr/>
        </p:nvSpPr>
        <p:spPr>
          <a:xfrm>
            <a:off x="10990246" y="4025867"/>
            <a:ext cx="2035530" cy="747782"/>
          </a:xfrm>
          <a:prstGeom prst="rect">
            <a:avLst/>
          </a:prstGeom>
        </p:spPr>
        <p:txBody>
          <a:bodyPr lIns="0" tIns="0" rIns="0" bIns="0" rtlCol="0" anchor="t">
            <a:spAutoFit/>
          </a:bodyPr>
          <a:lstStyle/>
          <a:p>
            <a:pPr algn="ctr">
              <a:lnSpc>
                <a:spcPts val="6030"/>
              </a:lnSpc>
              <a:spcBef>
                <a:spcPct val="0"/>
              </a:spcBef>
            </a:pPr>
            <a:r>
              <a:rPr lang="en-US" sz="4307" dirty="0">
                <a:solidFill>
                  <a:srgbClr val="F7F7F7"/>
                </a:solidFill>
                <a:latin typeface="Glacial Indifference"/>
                <a:ea typeface="Glacial Indifference"/>
                <a:cs typeface="Glacial Indifference"/>
                <a:sym typeface="Glacial Indifference"/>
              </a:rPr>
              <a:t>RESULTS</a:t>
            </a:r>
          </a:p>
        </p:txBody>
      </p:sp>
      <p:sp>
        <p:nvSpPr>
          <p:cNvPr id="143" name="TextBox 143"/>
          <p:cNvSpPr txBox="1"/>
          <p:nvPr/>
        </p:nvSpPr>
        <p:spPr>
          <a:xfrm>
            <a:off x="22025332" y="22498714"/>
            <a:ext cx="5751576" cy="691080"/>
          </a:xfrm>
          <a:prstGeom prst="rect">
            <a:avLst/>
          </a:prstGeom>
        </p:spPr>
        <p:txBody>
          <a:bodyPr lIns="0" tIns="0" rIns="0" bIns="0" rtlCol="0" anchor="t">
            <a:spAutoFit/>
          </a:bodyPr>
          <a:lstStyle/>
          <a:p>
            <a:pPr algn="l">
              <a:lnSpc>
                <a:spcPts val="5594"/>
              </a:lnSpc>
              <a:spcBef>
                <a:spcPct val="0"/>
              </a:spcBef>
            </a:pPr>
            <a:r>
              <a:rPr lang="en-US" sz="3995">
                <a:solidFill>
                  <a:srgbClr val="F7F7F7"/>
                </a:solidFill>
                <a:latin typeface="Glacial Indifference"/>
                <a:ea typeface="Glacial Indifference"/>
                <a:cs typeface="Glacial Indifference"/>
                <a:sym typeface="Glacial Indifference"/>
              </a:rPr>
              <a:t>DISCUSSION</a:t>
            </a:r>
          </a:p>
        </p:txBody>
      </p:sp>
      <p:sp>
        <p:nvSpPr>
          <p:cNvPr id="144" name="TextBox 144"/>
          <p:cNvSpPr txBox="1"/>
          <p:nvPr/>
        </p:nvSpPr>
        <p:spPr>
          <a:xfrm>
            <a:off x="123234" y="4687102"/>
            <a:ext cx="10657909" cy="3297555"/>
          </a:xfrm>
          <a:prstGeom prst="rect">
            <a:avLst/>
          </a:prstGeom>
        </p:spPr>
        <p:txBody>
          <a:bodyPr lIns="0" tIns="0" rIns="0" bIns="0" rtlCol="0" anchor="t">
            <a:spAutoFit/>
          </a:bodyPr>
          <a:lstStyle/>
          <a:p>
            <a:pPr marL="453388" lvl="1" indent="-226694" algn="l">
              <a:lnSpc>
                <a:spcPts val="2939"/>
              </a:lnSpc>
              <a:buFont typeface="Arial"/>
              <a:buChar char="•"/>
            </a:pPr>
            <a:r>
              <a:rPr lang="en-US" sz="2099">
                <a:solidFill>
                  <a:srgbClr val="365B6D"/>
                </a:solidFill>
                <a:latin typeface="HK Grotesk"/>
                <a:ea typeface="HK Grotesk"/>
                <a:cs typeface="HK Grotesk"/>
                <a:sym typeface="HK Grotesk"/>
              </a:rPr>
              <a:t>Survival often depends on the energy reserves the organism possesses; among the most important components of these energy reserves are lipids. Lipids are small, hydrophobic molecules that are both structurally diverse and functionally critical to biological systems (Imbs et al. 2021).</a:t>
            </a:r>
          </a:p>
          <a:p>
            <a:pPr marL="453388" lvl="1" indent="-226694" algn="l">
              <a:lnSpc>
                <a:spcPts val="2939"/>
              </a:lnSpc>
              <a:buFont typeface="Arial"/>
              <a:buChar char="•"/>
            </a:pPr>
            <a:r>
              <a:rPr lang="en-US" sz="2099">
                <a:solidFill>
                  <a:srgbClr val="365B6D"/>
                </a:solidFill>
                <a:latin typeface="HK Grotesk"/>
                <a:ea typeface="HK Grotesk"/>
                <a:cs typeface="HK Grotesk"/>
                <a:sym typeface="HK Grotesk"/>
              </a:rPr>
              <a:t>A key lipid class involved in energy storage is triglyceride (TG), TGs function as energy reservoirs, mobilized during times of high energetic demand such as starvation, metamorphosis, reproduction, or stress, and replenished under conditions of food abundance.</a:t>
            </a:r>
          </a:p>
          <a:p>
            <a:pPr algn="l">
              <a:lnSpc>
                <a:spcPts val="2939"/>
              </a:lnSpc>
            </a:pPr>
            <a:endParaRPr lang="en-US" sz="2099">
              <a:solidFill>
                <a:srgbClr val="365B6D"/>
              </a:solidFill>
              <a:latin typeface="HK Grotesk"/>
              <a:ea typeface="HK Grotesk"/>
              <a:cs typeface="HK Grotesk"/>
              <a:sym typeface="HK Grotesk"/>
            </a:endParaRPr>
          </a:p>
        </p:txBody>
      </p:sp>
      <p:sp>
        <p:nvSpPr>
          <p:cNvPr id="145" name="TextBox 145"/>
          <p:cNvSpPr txBox="1"/>
          <p:nvPr/>
        </p:nvSpPr>
        <p:spPr>
          <a:xfrm>
            <a:off x="200300" y="12195543"/>
            <a:ext cx="6265701" cy="721997"/>
          </a:xfrm>
          <a:prstGeom prst="rect">
            <a:avLst/>
          </a:prstGeom>
        </p:spPr>
        <p:txBody>
          <a:bodyPr lIns="0" tIns="0" rIns="0" bIns="0" rtlCol="0" anchor="t">
            <a:spAutoFit/>
          </a:bodyPr>
          <a:lstStyle/>
          <a:p>
            <a:pPr algn="l">
              <a:lnSpc>
                <a:spcPts val="5879"/>
              </a:lnSpc>
              <a:spcBef>
                <a:spcPct val="0"/>
              </a:spcBef>
            </a:pPr>
            <a:r>
              <a:rPr lang="en-US" sz="4199">
                <a:solidFill>
                  <a:srgbClr val="F7F7F7"/>
                </a:solidFill>
                <a:latin typeface="Glacial Indifference"/>
                <a:ea typeface="Glacial Indifference"/>
                <a:cs typeface="Glacial Indifference"/>
                <a:sym typeface="Glacial Indifference"/>
              </a:rPr>
              <a:t>RESEARCH QUESTIONS</a:t>
            </a:r>
          </a:p>
        </p:txBody>
      </p:sp>
      <p:sp>
        <p:nvSpPr>
          <p:cNvPr id="146" name="TextBox 146"/>
          <p:cNvSpPr txBox="1"/>
          <p:nvPr/>
        </p:nvSpPr>
        <p:spPr>
          <a:xfrm>
            <a:off x="200300" y="12936590"/>
            <a:ext cx="10485593" cy="1823085"/>
          </a:xfrm>
          <a:prstGeom prst="rect">
            <a:avLst/>
          </a:prstGeom>
        </p:spPr>
        <p:txBody>
          <a:bodyPr lIns="0" tIns="0" rIns="0" bIns="0" rtlCol="0" anchor="t">
            <a:spAutoFit/>
          </a:bodyPr>
          <a:lstStyle/>
          <a:p>
            <a:pPr marL="453390" lvl="1" indent="-226695" algn="l">
              <a:lnSpc>
                <a:spcPts val="2940"/>
              </a:lnSpc>
              <a:spcBef>
                <a:spcPct val="0"/>
              </a:spcBef>
              <a:buAutoNum type="arabicPeriod"/>
            </a:pPr>
            <a:r>
              <a:rPr lang="en-US" sz="2100">
                <a:solidFill>
                  <a:srgbClr val="365B6D"/>
                </a:solidFill>
                <a:latin typeface="HK Grotesk"/>
                <a:ea typeface="HK Grotesk"/>
                <a:cs typeface="HK Grotesk"/>
                <a:sym typeface="HK Grotesk"/>
              </a:rPr>
              <a:t>Determine how levels of energetic and structural lipids in adult snails are affected by exposure to elevated temperatures simulating future summertime seawater temperatures predicted for the west coast of Vancouver Island </a:t>
            </a:r>
          </a:p>
          <a:p>
            <a:pPr marL="453390" lvl="1" indent="-226695" algn="l">
              <a:lnSpc>
                <a:spcPts val="2940"/>
              </a:lnSpc>
              <a:spcBef>
                <a:spcPct val="0"/>
              </a:spcBef>
              <a:buAutoNum type="arabicPeriod"/>
            </a:pPr>
            <a:r>
              <a:rPr lang="en-US" sz="2100">
                <a:solidFill>
                  <a:srgbClr val="365B6D"/>
                </a:solidFill>
                <a:latin typeface="HK Grotesk"/>
                <a:ea typeface="HK Grotesk"/>
                <a:cs typeface="HK Grotesk"/>
                <a:sym typeface="HK Grotesk"/>
              </a:rPr>
              <a:t>The effects of food deprivation on energetic and structural lipid content</a:t>
            </a:r>
          </a:p>
          <a:p>
            <a:pPr algn="l">
              <a:lnSpc>
                <a:spcPts val="2940"/>
              </a:lnSpc>
              <a:spcBef>
                <a:spcPct val="0"/>
              </a:spcBef>
            </a:pPr>
            <a:endParaRPr lang="en-US" sz="2100">
              <a:solidFill>
                <a:srgbClr val="365B6D"/>
              </a:solidFill>
              <a:latin typeface="HK Grotesk"/>
              <a:ea typeface="HK Grotesk"/>
              <a:cs typeface="HK Grotesk"/>
              <a:sym typeface="HK Grotesk"/>
            </a:endParaRPr>
          </a:p>
        </p:txBody>
      </p:sp>
      <p:sp>
        <p:nvSpPr>
          <p:cNvPr id="147" name="TextBox 147"/>
          <p:cNvSpPr txBox="1"/>
          <p:nvPr/>
        </p:nvSpPr>
        <p:spPr>
          <a:xfrm>
            <a:off x="177989" y="4038761"/>
            <a:ext cx="8665485" cy="721995"/>
          </a:xfrm>
          <a:prstGeom prst="rect">
            <a:avLst/>
          </a:prstGeom>
        </p:spPr>
        <p:txBody>
          <a:bodyPr lIns="0" tIns="0" rIns="0" bIns="0" rtlCol="0" anchor="t">
            <a:spAutoFit/>
          </a:bodyPr>
          <a:lstStyle/>
          <a:p>
            <a:pPr algn="l">
              <a:lnSpc>
                <a:spcPts val="5880"/>
              </a:lnSpc>
            </a:pPr>
            <a:r>
              <a:rPr lang="en-US" sz="4200" dirty="0">
                <a:solidFill>
                  <a:srgbClr val="F7F7F7"/>
                </a:solidFill>
                <a:latin typeface="Glacial Indifference"/>
                <a:ea typeface="Glacial Indifference"/>
                <a:cs typeface="Glacial Indifference"/>
                <a:sym typeface="Glacial Indifference"/>
              </a:rPr>
              <a:t>INTRODUCTION</a:t>
            </a:r>
          </a:p>
        </p:txBody>
      </p:sp>
      <p:sp>
        <p:nvSpPr>
          <p:cNvPr id="148" name="TextBox 148"/>
          <p:cNvSpPr txBox="1"/>
          <p:nvPr/>
        </p:nvSpPr>
        <p:spPr>
          <a:xfrm>
            <a:off x="17807800" y="13831969"/>
            <a:ext cx="50363" cy="150495"/>
          </a:xfrm>
          <a:prstGeom prst="rect">
            <a:avLst/>
          </a:prstGeom>
        </p:spPr>
        <p:txBody>
          <a:bodyPr lIns="0" tIns="0" rIns="0" bIns="0" rtlCol="0" anchor="t">
            <a:spAutoFit/>
          </a:bodyPr>
          <a:lstStyle/>
          <a:p>
            <a:pPr algn="ctr">
              <a:lnSpc>
                <a:spcPts val="1260"/>
              </a:lnSpc>
              <a:spcBef>
                <a:spcPct val="0"/>
              </a:spcBef>
            </a:pPr>
            <a:r>
              <a:rPr lang="en-US" sz="900">
                <a:solidFill>
                  <a:srgbClr val="365B6D"/>
                </a:solidFill>
                <a:latin typeface="Glacial Indifference"/>
                <a:ea typeface="Glacial Indifference"/>
                <a:cs typeface="Glacial Indifference"/>
                <a:sym typeface="Glacial Indifference"/>
              </a:rPr>
              <a:t>T</a:t>
            </a:r>
          </a:p>
        </p:txBody>
      </p:sp>
      <p:grpSp>
        <p:nvGrpSpPr>
          <p:cNvPr id="149" name="Group 149"/>
          <p:cNvGrpSpPr/>
          <p:nvPr/>
        </p:nvGrpSpPr>
        <p:grpSpPr>
          <a:xfrm>
            <a:off x="8159088" y="396545"/>
            <a:ext cx="16715562" cy="3528309"/>
            <a:chOff x="0" y="0"/>
            <a:chExt cx="22287416" cy="4704412"/>
          </a:xfrm>
        </p:grpSpPr>
        <p:grpSp>
          <p:nvGrpSpPr>
            <p:cNvPr id="150" name="Group 150"/>
            <p:cNvGrpSpPr/>
            <p:nvPr/>
          </p:nvGrpSpPr>
          <p:grpSpPr>
            <a:xfrm>
              <a:off x="0" y="0"/>
              <a:ext cx="22287416" cy="4704412"/>
              <a:chOff x="0" y="0"/>
              <a:chExt cx="1834355" cy="387194"/>
            </a:xfrm>
          </p:grpSpPr>
          <p:sp>
            <p:nvSpPr>
              <p:cNvPr id="151" name="Freeform 151"/>
              <p:cNvSpPr/>
              <p:nvPr/>
            </p:nvSpPr>
            <p:spPr>
              <a:xfrm>
                <a:off x="0" y="0"/>
                <a:ext cx="1834355" cy="387194"/>
              </a:xfrm>
              <a:custGeom>
                <a:avLst/>
                <a:gdLst/>
                <a:ahLst/>
                <a:cxnLst/>
                <a:rect l="l" t="t" r="r" b="b"/>
                <a:pathLst>
                  <a:path w="1834355" h="387194">
                    <a:moveTo>
                      <a:pt x="0" y="0"/>
                    </a:moveTo>
                    <a:lnTo>
                      <a:pt x="1834355" y="0"/>
                    </a:lnTo>
                    <a:lnTo>
                      <a:pt x="1834355" y="387194"/>
                    </a:lnTo>
                    <a:lnTo>
                      <a:pt x="0" y="387194"/>
                    </a:lnTo>
                    <a:close/>
                  </a:path>
                </a:pathLst>
              </a:custGeom>
              <a:solidFill>
                <a:srgbClr val="F2F1EC">
                  <a:alpha val="60000"/>
                </a:srgbClr>
              </a:solidFill>
            </p:spPr>
            <p:txBody>
              <a:bodyPr/>
              <a:lstStyle/>
              <a:p>
                <a:endParaRPr lang="en-US"/>
              </a:p>
            </p:txBody>
          </p:sp>
          <p:sp>
            <p:nvSpPr>
              <p:cNvPr id="152" name="TextBox 152"/>
              <p:cNvSpPr txBox="1"/>
              <p:nvPr/>
            </p:nvSpPr>
            <p:spPr>
              <a:xfrm>
                <a:off x="0" y="-85725"/>
                <a:ext cx="1834355" cy="472919"/>
              </a:xfrm>
              <a:prstGeom prst="rect">
                <a:avLst/>
              </a:prstGeom>
            </p:spPr>
            <p:txBody>
              <a:bodyPr lIns="38100" tIns="38100" rIns="38100" bIns="38100" rtlCol="0" anchor="ctr"/>
              <a:lstStyle/>
              <a:p>
                <a:pPr algn="ctr">
                  <a:lnSpc>
                    <a:spcPts val="6299"/>
                  </a:lnSpc>
                </a:pPr>
                <a:endParaRPr/>
              </a:p>
            </p:txBody>
          </p:sp>
        </p:grpSp>
        <p:sp>
          <p:nvSpPr>
            <p:cNvPr id="153" name="TextBox 153"/>
            <p:cNvSpPr txBox="1"/>
            <p:nvPr/>
          </p:nvSpPr>
          <p:spPr>
            <a:xfrm>
              <a:off x="0" y="-43699"/>
              <a:ext cx="22287416" cy="2283040"/>
            </a:xfrm>
            <a:prstGeom prst="rect">
              <a:avLst/>
            </a:prstGeom>
          </p:spPr>
          <p:txBody>
            <a:bodyPr lIns="0" tIns="0" rIns="0" bIns="0" rtlCol="0" anchor="t">
              <a:spAutoFit/>
            </a:bodyPr>
            <a:lstStyle/>
            <a:p>
              <a:pPr algn="ctr">
                <a:lnSpc>
                  <a:spcPts val="6999"/>
                </a:lnSpc>
              </a:pPr>
              <a:r>
                <a:rPr lang="en-US" sz="4999" b="1">
                  <a:solidFill>
                    <a:srgbClr val="000000"/>
                  </a:solidFill>
                  <a:latin typeface="Glacial Indifference Bold"/>
                  <a:ea typeface="Glacial Indifference Bold"/>
                  <a:cs typeface="Glacial Indifference Bold"/>
                  <a:sym typeface="Glacial Indifference Bold"/>
                </a:rPr>
                <a:t>DETERMINATION OF TRIGLYCERIDE LEVELS IN NUCELLA OSTRINA USING QUANTITATIVE NMR SPECTROSCOPY</a:t>
              </a:r>
            </a:p>
          </p:txBody>
        </p:sp>
        <p:sp>
          <p:nvSpPr>
            <p:cNvPr id="154" name="TextBox 154"/>
            <p:cNvSpPr txBox="1"/>
            <p:nvPr/>
          </p:nvSpPr>
          <p:spPr>
            <a:xfrm>
              <a:off x="0" y="2191716"/>
              <a:ext cx="21352479" cy="1788796"/>
            </a:xfrm>
            <a:prstGeom prst="rect">
              <a:avLst/>
            </a:prstGeom>
          </p:spPr>
          <p:txBody>
            <a:bodyPr lIns="0" tIns="0" rIns="0" bIns="0" rtlCol="0" anchor="t">
              <a:spAutoFit/>
            </a:bodyPr>
            <a:lstStyle/>
            <a:p>
              <a:pPr algn="ctr">
                <a:lnSpc>
                  <a:spcPts val="6299"/>
                </a:lnSpc>
              </a:pPr>
              <a:r>
                <a:rPr lang="en-US" sz="4499" b="1">
                  <a:solidFill>
                    <a:srgbClr val="000000"/>
                  </a:solidFill>
                  <a:latin typeface="HK Grotesk Bold"/>
                  <a:ea typeface="HK Grotesk Bold"/>
                  <a:cs typeface="HK Grotesk Bold"/>
                  <a:sym typeface="HK Grotesk Bold"/>
                </a:rPr>
                <a:t>Tallis Dixon</a:t>
              </a:r>
            </a:p>
            <a:p>
              <a:pPr algn="ctr">
                <a:lnSpc>
                  <a:spcPts val="4724"/>
                </a:lnSpc>
              </a:pPr>
              <a:r>
                <a:rPr lang="en-US" sz="3374">
                  <a:solidFill>
                    <a:srgbClr val="000000"/>
                  </a:solidFill>
                  <a:latin typeface="HK Grotesk"/>
                  <a:ea typeface="HK Grotesk"/>
                  <a:cs typeface="HK Grotesk"/>
                  <a:sym typeface="HK Grotesk"/>
                </a:rPr>
                <a:t>Primary Supervisor: Dr. Louis Gosselin, Co-supervisor: Dr. Bruno Cinel</a:t>
              </a:r>
            </a:p>
          </p:txBody>
        </p:sp>
        <p:sp>
          <p:nvSpPr>
            <p:cNvPr id="155" name="TextBox 155"/>
            <p:cNvSpPr txBox="1"/>
            <p:nvPr/>
          </p:nvSpPr>
          <p:spPr>
            <a:xfrm>
              <a:off x="965775" y="3878276"/>
              <a:ext cx="20769333" cy="737236"/>
            </a:xfrm>
            <a:prstGeom prst="rect">
              <a:avLst/>
            </a:prstGeom>
          </p:spPr>
          <p:txBody>
            <a:bodyPr lIns="0" tIns="0" rIns="0" bIns="0" rtlCol="0" anchor="t">
              <a:spAutoFit/>
            </a:bodyPr>
            <a:lstStyle/>
            <a:p>
              <a:pPr algn="ctr">
                <a:lnSpc>
                  <a:spcPts val="4724"/>
                </a:lnSpc>
              </a:pPr>
              <a:r>
                <a:rPr lang="en-US" sz="3374">
                  <a:solidFill>
                    <a:srgbClr val="000000"/>
                  </a:solidFill>
                  <a:latin typeface="HK Grotesk"/>
                  <a:ea typeface="HK Grotesk"/>
                  <a:cs typeface="HK Grotesk"/>
                  <a:sym typeface="HK Grotesk"/>
                </a:rPr>
                <a:t>Department of Biological Sciences, Thompson Rivers University, Kamloops BC</a:t>
              </a:r>
            </a:p>
          </p:txBody>
        </p:sp>
      </p:grpSp>
      <p:sp>
        <p:nvSpPr>
          <p:cNvPr id="156" name="TextBox 156"/>
          <p:cNvSpPr txBox="1"/>
          <p:nvPr/>
        </p:nvSpPr>
        <p:spPr>
          <a:xfrm>
            <a:off x="6422186" y="19243009"/>
            <a:ext cx="3140546" cy="1056513"/>
          </a:xfrm>
          <a:prstGeom prst="rect">
            <a:avLst/>
          </a:prstGeom>
        </p:spPr>
        <p:txBody>
          <a:bodyPr lIns="0" tIns="0" rIns="0" bIns="0" rtlCol="0" anchor="t">
            <a:spAutoFit/>
          </a:bodyPr>
          <a:lstStyle/>
          <a:p>
            <a:pPr algn="ctr">
              <a:lnSpc>
                <a:spcPts val="2875"/>
              </a:lnSpc>
            </a:pPr>
            <a:r>
              <a:rPr lang="en-US" sz="2054">
                <a:solidFill>
                  <a:srgbClr val="000000"/>
                </a:solidFill>
                <a:latin typeface="Glacial Indifference"/>
                <a:ea typeface="Glacial Indifference"/>
                <a:cs typeface="Glacial Indifference"/>
                <a:sym typeface="Glacial Indifference"/>
              </a:rPr>
              <a:t>Increased temperatures </a:t>
            </a:r>
          </a:p>
          <a:p>
            <a:pPr algn="ctr">
              <a:lnSpc>
                <a:spcPts val="2875"/>
              </a:lnSpc>
            </a:pPr>
            <a:r>
              <a:rPr lang="en-US" sz="2054">
                <a:solidFill>
                  <a:srgbClr val="000000"/>
                </a:solidFill>
                <a:latin typeface="Glacial Indifference"/>
                <a:ea typeface="Glacial Indifference"/>
                <a:cs typeface="Glacial Indifference"/>
                <a:sym typeface="Glacial Indifference"/>
              </a:rPr>
              <a:t>of 12, 19 &amp; 22 ˚C</a:t>
            </a:r>
          </a:p>
          <a:p>
            <a:pPr algn="ctr">
              <a:lnSpc>
                <a:spcPts val="2875"/>
              </a:lnSpc>
              <a:spcBef>
                <a:spcPct val="0"/>
              </a:spcBef>
            </a:pPr>
            <a:r>
              <a:rPr lang="en-US" sz="2054">
                <a:solidFill>
                  <a:srgbClr val="000000"/>
                </a:solidFill>
                <a:latin typeface="Glacial Indifference"/>
                <a:ea typeface="Glacial Indifference"/>
                <a:cs typeface="Glacial Indifference"/>
                <a:sym typeface="Glacial Indifference"/>
              </a:rPr>
              <a:t>For 19 days</a:t>
            </a:r>
          </a:p>
        </p:txBody>
      </p:sp>
      <p:sp>
        <p:nvSpPr>
          <p:cNvPr id="157" name="TextBox 157"/>
          <p:cNvSpPr txBox="1"/>
          <p:nvPr/>
        </p:nvSpPr>
        <p:spPr>
          <a:xfrm>
            <a:off x="4577503" y="17284216"/>
            <a:ext cx="1824154" cy="631088"/>
          </a:xfrm>
          <a:prstGeom prst="rect">
            <a:avLst/>
          </a:prstGeom>
        </p:spPr>
        <p:txBody>
          <a:bodyPr lIns="0" tIns="0" rIns="0" bIns="0" rtlCol="0" anchor="t">
            <a:spAutoFit/>
          </a:bodyPr>
          <a:lstStyle/>
          <a:p>
            <a:pPr algn="ctr">
              <a:lnSpc>
                <a:spcPts val="2595"/>
              </a:lnSpc>
            </a:pPr>
            <a:r>
              <a:rPr lang="en-US" sz="1854">
                <a:solidFill>
                  <a:srgbClr val="000000"/>
                </a:solidFill>
                <a:latin typeface="Glacial Indifference"/>
                <a:ea typeface="Glacial Indifference"/>
                <a:cs typeface="Glacial Indifference"/>
                <a:sym typeface="Glacial Indifference"/>
              </a:rPr>
              <a:t>Prasiola Point </a:t>
            </a:r>
          </a:p>
          <a:p>
            <a:pPr algn="ctr">
              <a:lnSpc>
                <a:spcPts val="2595"/>
              </a:lnSpc>
              <a:spcBef>
                <a:spcPct val="0"/>
              </a:spcBef>
            </a:pPr>
            <a:r>
              <a:rPr lang="en-US" sz="1854">
                <a:solidFill>
                  <a:srgbClr val="000000"/>
                </a:solidFill>
                <a:latin typeface="Glacial Indifference"/>
                <a:ea typeface="Glacial Indifference"/>
                <a:cs typeface="Glacial Indifference"/>
                <a:sym typeface="Glacial Indifference"/>
              </a:rPr>
              <a:t>Adults</a:t>
            </a:r>
          </a:p>
        </p:txBody>
      </p:sp>
      <p:sp>
        <p:nvSpPr>
          <p:cNvPr id="158" name="TextBox 158"/>
          <p:cNvSpPr txBox="1"/>
          <p:nvPr/>
        </p:nvSpPr>
        <p:spPr>
          <a:xfrm>
            <a:off x="5741968" y="25876201"/>
            <a:ext cx="2008227" cy="852806"/>
          </a:xfrm>
          <a:prstGeom prst="rect">
            <a:avLst/>
          </a:prstGeom>
        </p:spPr>
        <p:txBody>
          <a:bodyPr lIns="0" tIns="0" rIns="0" bIns="0" rtlCol="0" anchor="t">
            <a:spAutoFit/>
          </a:bodyPr>
          <a:lstStyle/>
          <a:p>
            <a:pPr algn="ctr">
              <a:lnSpc>
                <a:spcPts val="3499"/>
              </a:lnSpc>
            </a:pPr>
            <a:r>
              <a:rPr lang="en-US" sz="2499">
                <a:solidFill>
                  <a:srgbClr val="000000"/>
                </a:solidFill>
                <a:latin typeface="Glacial Indifference"/>
                <a:ea typeface="Glacial Indifference"/>
                <a:cs typeface="Glacial Indifference"/>
                <a:sym typeface="Glacial Indifference"/>
              </a:rPr>
              <a:t>BLIGH &amp; DYER </a:t>
            </a:r>
          </a:p>
          <a:p>
            <a:pPr algn="ctr">
              <a:lnSpc>
                <a:spcPts val="3499"/>
              </a:lnSpc>
              <a:spcBef>
                <a:spcPct val="0"/>
              </a:spcBef>
            </a:pPr>
            <a:r>
              <a:rPr lang="en-US" sz="2499">
                <a:solidFill>
                  <a:srgbClr val="000000"/>
                </a:solidFill>
                <a:latin typeface="Glacial Indifference"/>
                <a:ea typeface="Glacial Indifference"/>
                <a:cs typeface="Glacial Indifference"/>
                <a:sym typeface="Glacial Indifference"/>
              </a:rPr>
              <a:t>EXTRACTION</a:t>
            </a:r>
          </a:p>
        </p:txBody>
      </p:sp>
      <p:sp>
        <p:nvSpPr>
          <p:cNvPr id="159" name="TextBox 159"/>
          <p:cNvSpPr txBox="1"/>
          <p:nvPr/>
        </p:nvSpPr>
        <p:spPr>
          <a:xfrm>
            <a:off x="8331221" y="24771313"/>
            <a:ext cx="2125385" cy="1287146"/>
          </a:xfrm>
          <a:prstGeom prst="rect">
            <a:avLst/>
          </a:prstGeom>
        </p:spPr>
        <p:txBody>
          <a:bodyPr lIns="0" tIns="0" rIns="0" bIns="0" rtlCol="0" anchor="t">
            <a:spAutoFit/>
          </a:bodyPr>
          <a:lstStyle/>
          <a:p>
            <a:pPr algn="ctr">
              <a:lnSpc>
                <a:spcPts val="3499"/>
              </a:lnSpc>
            </a:pPr>
            <a:r>
              <a:rPr lang="en-US" sz="2499">
                <a:solidFill>
                  <a:srgbClr val="000000"/>
                </a:solidFill>
                <a:latin typeface="Glacial Indifference"/>
                <a:ea typeface="Glacial Indifference"/>
                <a:cs typeface="Glacial Indifference"/>
                <a:sym typeface="Glacial Indifference"/>
              </a:rPr>
              <a:t>SINGLE - STEP </a:t>
            </a:r>
          </a:p>
          <a:p>
            <a:pPr algn="ctr">
              <a:lnSpc>
                <a:spcPts val="3499"/>
              </a:lnSpc>
            </a:pPr>
            <a:r>
              <a:rPr lang="en-US" sz="2499">
                <a:solidFill>
                  <a:srgbClr val="000000"/>
                </a:solidFill>
                <a:latin typeface="Glacial Indifference"/>
                <a:ea typeface="Glacial Indifference"/>
                <a:cs typeface="Glacial Indifference"/>
                <a:sym typeface="Glacial Indifference"/>
              </a:rPr>
              <a:t>CHLOROFORM </a:t>
            </a:r>
          </a:p>
          <a:p>
            <a:pPr algn="ctr">
              <a:lnSpc>
                <a:spcPts val="3499"/>
              </a:lnSpc>
              <a:spcBef>
                <a:spcPct val="0"/>
              </a:spcBef>
            </a:pPr>
            <a:r>
              <a:rPr lang="en-US" sz="2499">
                <a:solidFill>
                  <a:srgbClr val="000000"/>
                </a:solidFill>
                <a:latin typeface="Glacial Indifference"/>
                <a:ea typeface="Glacial Indifference"/>
                <a:cs typeface="Glacial Indifference"/>
                <a:sym typeface="Glacial Indifference"/>
              </a:rPr>
              <a:t>EXTRACTION</a:t>
            </a:r>
          </a:p>
        </p:txBody>
      </p:sp>
      <p:sp>
        <p:nvSpPr>
          <p:cNvPr id="160" name="TextBox 160"/>
          <p:cNvSpPr txBox="1"/>
          <p:nvPr/>
        </p:nvSpPr>
        <p:spPr>
          <a:xfrm>
            <a:off x="11279139" y="4687102"/>
            <a:ext cx="10381905" cy="2200275"/>
          </a:xfrm>
          <a:prstGeom prst="rect">
            <a:avLst/>
          </a:prstGeom>
        </p:spPr>
        <p:txBody>
          <a:bodyPr lIns="0" tIns="0" rIns="0" bIns="0" rtlCol="0" anchor="t">
            <a:spAutoFit/>
          </a:bodyPr>
          <a:lstStyle/>
          <a:p>
            <a:pPr algn="l">
              <a:lnSpc>
                <a:spcPts val="2940"/>
              </a:lnSpc>
            </a:pPr>
            <a:r>
              <a:rPr lang="en-US" sz="2100" b="1" dirty="0">
                <a:solidFill>
                  <a:srgbClr val="365B6D"/>
                </a:solidFill>
                <a:latin typeface="HK Grotesk Bold"/>
                <a:ea typeface="HK Grotesk Bold"/>
                <a:cs typeface="HK Grotesk Bold"/>
                <a:sym typeface="HK Grotesk Bold"/>
              </a:rPr>
              <a:t>Body Mass</a:t>
            </a:r>
          </a:p>
          <a:p>
            <a:pPr marL="453390" lvl="1" indent="-226695" algn="l">
              <a:lnSpc>
                <a:spcPts val="2940"/>
              </a:lnSpc>
              <a:buFont typeface="Arial"/>
              <a:buChar char="•"/>
            </a:pPr>
            <a:r>
              <a:rPr lang="en-US" sz="2100">
                <a:solidFill>
                  <a:srgbClr val="365B6D"/>
                </a:solidFill>
                <a:latin typeface="HK Grotesk"/>
                <a:ea typeface="HK Grotesk"/>
                <a:cs typeface="HK Grotesk"/>
                <a:sym typeface="HK Grotesk"/>
              </a:rPr>
              <a:t>The two-way ANOVA results showed that with increasing temperature, body mass decreased significantly (F2,22 = 43.48, p = 0.001).</a:t>
            </a:r>
          </a:p>
          <a:p>
            <a:pPr marL="453390" lvl="1" indent="-226695" algn="l">
              <a:lnSpc>
                <a:spcPts val="2940"/>
              </a:lnSpc>
              <a:buFont typeface="Arial"/>
              <a:buChar char="•"/>
            </a:pPr>
            <a:r>
              <a:rPr lang="en-US" sz="2100" dirty="0">
                <a:solidFill>
                  <a:srgbClr val="365B6D"/>
                </a:solidFill>
                <a:latin typeface="HK Grotesk"/>
                <a:ea typeface="HK Grotesk"/>
                <a:cs typeface="HK Grotesk"/>
                <a:sym typeface="HK Grotesk"/>
              </a:rPr>
              <a:t>Post hoc Tukey comparisons indicated that TG levels at 22 °C and 19 ˚C were significantly lower than at 12 °C (p = 0.001), while no other pairwise comparisons were significant</a:t>
            </a:r>
          </a:p>
        </p:txBody>
      </p:sp>
      <p:sp>
        <p:nvSpPr>
          <p:cNvPr id="161" name="TextBox 161"/>
          <p:cNvSpPr txBox="1"/>
          <p:nvPr/>
        </p:nvSpPr>
        <p:spPr>
          <a:xfrm>
            <a:off x="11243603" y="13478274"/>
            <a:ext cx="10320582" cy="697865"/>
          </a:xfrm>
          <a:prstGeom prst="rect">
            <a:avLst/>
          </a:prstGeom>
        </p:spPr>
        <p:txBody>
          <a:bodyPr lIns="0" tIns="0" rIns="0" bIns="0" rtlCol="0" anchor="t">
            <a:spAutoFit/>
          </a:bodyPr>
          <a:lstStyle/>
          <a:p>
            <a:pPr algn="l">
              <a:lnSpc>
                <a:spcPts val="2800"/>
              </a:lnSpc>
            </a:pPr>
            <a:r>
              <a:rPr lang="en-US" sz="2000" b="1">
                <a:solidFill>
                  <a:srgbClr val="365B6D"/>
                </a:solidFill>
                <a:latin typeface="HK Grotesk Bold"/>
                <a:ea typeface="HK Grotesk Bold"/>
                <a:cs typeface="HK Grotesk Bold"/>
                <a:sym typeface="HK Grotesk Bold"/>
              </a:rPr>
              <a:t>Figure 2.</a:t>
            </a:r>
            <a:r>
              <a:rPr lang="en-US" sz="2000">
                <a:solidFill>
                  <a:srgbClr val="365B6D"/>
                </a:solidFill>
                <a:latin typeface="HK Grotesk"/>
                <a:ea typeface="HK Grotesk"/>
                <a:cs typeface="HK Grotesk"/>
                <a:sym typeface="HK Grotesk"/>
              </a:rPr>
              <a:t> Mean body mass (g wet tissue) of adult Nucella ostrina across temperature (12, 19, and 22 °C) and feeding treatments (fed and unfed). Bars represent mean ± SE.</a:t>
            </a:r>
          </a:p>
        </p:txBody>
      </p:sp>
      <p:sp>
        <p:nvSpPr>
          <p:cNvPr id="162" name="TextBox 162"/>
          <p:cNvSpPr txBox="1"/>
          <p:nvPr/>
        </p:nvSpPr>
        <p:spPr>
          <a:xfrm>
            <a:off x="22083699" y="4715677"/>
            <a:ext cx="10381905" cy="731520"/>
          </a:xfrm>
          <a:prstGeom prst="rect">
            <a:avLst/>
          </a:prstGeom>
        </p:spPr>
        <p:txBody>
          <a:bodyPr lIns="0" tIns="0" rIns="0" bIns="0" rtlCol="0" anchor="t">
            <a:spAutoFit/>
          </a:bodyPr>
          <a:lstStyle/>
          <a:p>
            <a:pPr algn="l">
              <a:lnSpc>
                <a:spcPts val="2940"/>
              </a:lnSpc>
            </a:pPr>
            <a:r>
              <a:rPr lang="en-US" sz="2100" b="1">
                <a:solidFill>
                  <a:srgbClr val="365B6D"/>
                </a:solidFill>
                <a:latin typeface="HK Grotesk Bold"/>
                <a:ea typeface="HK Grotesk Bold"/>
                <a:cs typeface="HK Grotesk Bold"/>
                <a:sym typeface="HK Grotesk Bold"/>
              </a:rPr>
              <a:t>Triglycerides &amp; Phospholipids across Fed Treatment</a:t>
            </a:r>
          </a:p>
          <a:p>
            <a:pPr marL="453390" lvl="1" indent="-226695" algn="l">
              <a:lnSpc>
                <a:spcPts val="2940"/>
              </a:lnSpc>
              <a:buFont typeface="Arial"/>
              <a:buChar char="•"/>
            </a:pPr>
            <a:r>
              <a:rPr lang="en-US" sz="2100">
                <a:solidFill>
                  <a:srgbClr val="365B6D"/>
                </a:solidFill>
                <a:latin typeface="HK Grotesk"/>
                <a:ea typeface="HK Grotesk"/>
                <a:cs typeface="HK Grotesk"/>
                <a:sym typeface="HK Grotesk"/>
              </a:rPr>
              <a:t>Phospholipids show less variation across the temperatures as compared to the triglycerides.</a:t>
            </a:r>
          </a:p>
        </p:txBody>
      </p:sp>
      <p:sp>
        <p:nvSpPr>
          <p:cNvPr id="163" name="TextBox 163"/>
          <p:cNvSpPr txBox="1"/>
          <p:nvPr/>
        </p:nvSpPr>
        <p:spPr>
          <a:xfrm>
            <a:off x="22112217" y="13592891"/>
            <a:ext cx="10381905" cy="731520"/>
          </a:xfrm>
          <a:prstGeom prst="rect">
            <a:avLst/>
          </a:prstGeom>
        </p:spPr>
        <p:txBody>
          <a:bodyPr lIns="0" tIns="0" rIns="0" bIns="0" rtlCol="0" anchor="t">
            <a:spAutoFit/>
          </a:bodyPr>
          <a:lstStyle/>
          <a:p>
            <a:pPr algn="l">
              <a:lnSpc>
                <a:spcPts val="2940"/>
              </a:lnSpc>
            </a:pPr>
            <a:r>
              <a:rPr lang="en-US" sz="2100" b="1">
                <a:solidFill>
                  <a:srgbClr val="365B6D"/>
                </a:solidFill>
                <a:latin typeface="HK Grotesk Bold"/>
                <a:ea typeface="HK Grotesk Bold"/>
                <a:cs typeface="HK Grotesk Bold"/>
                <a:sym typeface="HK Grotesk Bold"/>
              </a:rPr>
              <a:t>Triglycerides &amp; Phospholipids across Un-Fed Treatment</a:t>
            </a:r>
          </a:p>
          <a:p>
            <a:pPr marL="453390" lvl="1" indent="-226695" algn="l">
              <a:lnSpc>
                <a:spcPts val="2940"/>
              </a:lnSpc>
              <a:buFont typeface="Arial"/>
              <a:buChar char="•"/>
            </a:pPr>
            <a:r>
              <a:rPr lang="en-US" sz="2100">
                <a:solidFill>
                  <a:srgbClr val="365B6D"/>
                </a:solidFill>
                <a:latin typeface="HK Grotesk"/>
                <a:ea typeface="HK Grotesk"/>
                <a:cs typeface="HK Grotesk"/>
                <a:sym typeface="HK Grotesk"/>
              </a:rPr>
              <a:t>Both phospholipids and triglycerides show variation across temperatures with increasing lipid concentration with increating temperature.</a:t>
            </a:r>
          </a:p>
        </p:txBody>
      </p:sp>
      <p:sp>
        <p:nvSpPr>
          <p:cNvPr id="164" name="TextBox 164"/>
          <p:cNvSpPr txBox="1"/>
          <p:nvPr/>
        </p:nvSpPr>
        <p:spPr>
          <a:xfrm>
            <a:off x="1828800" y="29277556"/>
            <a:ext cx="846714" cy="416781"/>
          </a:xfrm>
          <a:prstGeom prst="rect">
            <a:avLst/>
          </a:prstGeom>
        </p:spPr>
        <p:txBody>
          <a:bodyPr wrap="square" lIns="0" tIns="0" rIns="0" bIns="0" rtlCol="0" anchor="t">
            <a:spAutoFit/>
          </a:bodyPr>
          <a:lstStyle/>
          <a:p>
            <a:pPr algn="ctr">
              <a:lnSpc>
                <a:spcPts val="3499"/>
              </a:lnSpc>
              <a:spcBef>
                <a:spcPct val="0"/>
              </a:spcBef>
            </a:pPr>
            <a:r>
              <a:rPr lang="en-US" sz="2499" dirty="0">
                <a:solidFill>
                  <a:srgbClr val="000000"/>
                </a:solidFill>
                <a:latin typeface="Glacial Indifference"/>
                <a:ea typeface="Glacial Indifference"/>
                <a:cs typeface="Glacial Indifference"/>
                <a:sym typeface="Glacial Indifference"/>
              </a:rPr>
              <a:t>NMR</a:t>
            </a:r>
          </a:p>
        </p:txBody>
      </p:sp>
      <p:sp>
        <p:nvSpPr>
          <p:cNvPr id="165" name="TextBox 165"/>
          <p:cNvSpPr txBox="1"/>
          <p:nvPr/>
        </p:nvSpPr>
        <p:spPr>
          <a:xfrm>
            <a:off x="123234" y="7659578"/>
            <a:ext cx="5886465" cy="4747260"/>
          </a:xfrm>
          <a:prstGeom prst="rect">
            <a:avLst/>
          </a:prstGeom>
        </p:spPr>
        <p:txBody>
          <a:bodyPr lIns="0" tIns="0" rIns="0" bIns="0" rtlCol="0" anchor="t">
            <a:spAutoFit/>
          </a:bodyPr>
          <a:lstStyle/>
          <a:p>
            <a:pPr marL="388620" lvl="1" indent="-194310" algn="l">
              <a:lnSpc>
                <a:spcPts val="2520"/>
              </a:lnSpc>
              <a:buFont typeface="Arial"/>
              <a:buChar char="•"/>
            </a:pPr>
            <a:r>
              <a:rPr lang="en-US" sz="1800">
                <a:solidFill>
                  <a:srgbClr val="365B6D"/>
                </a:solidFill>
                <a:latin typeface="HK Grotesk"/>
                <a:ea typeface="HK Grotesk"/>
                <a:cs typeface="HK Grotesk"/>
                <a:sym typeface="HK Grotesk"/>
              </a:rPr>
              <a:t>As global climate conditions shift, the importance of understanding how energy is stored and used becomes even more critical. Sea surface temperatures are projected to increase by 2–4°C by the end of the 21st century (Valles-Regino et al. 2015), introducing new metabolic challenges for intertidal invertebrates. </a:t>
            </a:r>
          </a:p>
          <a:p>
            <a:pPr marL="453388" lvl="1" indent="-226694" algn="l">
              <a:lnSpc>
                <a:spcPts val="2939"/>
              </a:lnSpc>
              <a:buFont typeface="Arial"/>
              <a:buChar char="•"/>
            </a:pPr>
            <a:r>
              <a:rPr lang="en-US" sz="2099">
                <a:solidFill>
                  <a:srgbClr val="365B6D"/>
                </a:solidFill>
                <a:latin typeface="HK Grotesk"/>
                <a:ea typeface="HK Grotesk"/>
                <a:cs typeface="HK Grotesk"/>
                <a:sym typeface="HK Grotesk"/>
              </a:rPr>
              <a:t>Lipids are replenished through feeding Therefore, understanding how diet influences internal energy reserves is critical, as these reserves support not only the adult’s survival under environmental stress but also the provisioning of energy to offspring during early development.</a:t>
            </a:r>
          </a:p>
          <a:p>
            <a:pPr algn="l">
              <a:lnSpc>
                <a:spcPts val="2520"/>
              </a:lnSpc>
            </a:pPr>
            <a:endParaRPr lang="en-US" sz="2099">
              <a:solidFill>
                <a:srgbClr val="365B6D"/>
              </a:solidFill>
              <a:latin typeface="HK Grotesk"/>
              <a:ea typeface="HK Grotesk"/>
              <a:cs typeface="HK Grotesk"/>
              <a:sym typeface="HK Grotesk"/>
            </a:endParaRPr>
          </a:p>
        </p:txBody>
      </p:sp>
      <p:sp>
        <p:nvSpPr>
          <p:cNvPr id="166" name="TextBox 166"/>
          <p:cNvSpPr txBox="1"/>
          <p:nvPr/>
        </p:nvSpPr>
        <p:spPr>
          <a:xfrm>
            <a:off x="7914158" y="32040129"/>
            <a:ext cx="1822490" cy="418466"/>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Glacial Indifference"/>
                <a:ea typeface="Glacial Indifference"/>
                <a:cs typeface="Glacial Indifference"/>
                <a:sym typeface="Glacial Indifference"/>
              </a:rPr>
              <a:t>Lipid Extracts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1550</Words>
  <Application>Microsoft Macintosh PowerPoint</Application>
  <PresentationFormat>Custom</PresentationFormat>
  <Paragraphs>81</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HK Grotesk Bold</vt:lpstr>
      <vt:lpstr>HK Grotesk</vt:lpstr>
      <vt:lpstr>HK Grotesk Italics</vt:lpstr>
      <vt:lpstr>Glacial Indifference Bold</vt:lpstr>
      <vt:lpstr>Arial</vt:lpstr>
      <vt:lpstr>Glacial Indifference</vt:lpstr>
      <vt:lpstr>Calibri</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Introduction (36 x 48 in)</dc:title>
  <cp:lastModifiedBy>Tallis Dixon</cp:lastModifiedBy>
  <cp:revision>2</cp:revision>
  <dcterms:created xsi:type="dcterms:W3CDTF">2006-08-16T00:00:00Z</dcterms:created>
  <dcterms:modified xsi:type="dcterms:W3CDTF">2026-03-30T04:52:31Z</dcterms:modified>
  <dc:identifier>DAHE5sbIy-c</dc:identifier>
</cp:coreProperties>
</file>