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8288000" cy="10287000"/>
  <p:notesSz cx="6858000" cy="9144000"/>
  <p:embeddedFontLst>
    <p:embeddedFont>
      <p:font typeface="League Spartan" pitchFamily="2" charset="77"/>
      <p:regular r:id="rId11"/>
      <p:bold r:id="rId12"/>
    </p:embeddedFont>
    <p:embeddedFont>
      <p:font typeface="Prompt" pitchFamily="2" charset="-34"/>
      <p:regular r:id="rId13"/>
      <p:bold r:id="rId14"/>
      <p:italic r:id="rId15"/>
      <p:boldItalic r:id="rId16"/>
    </p:embeddedFont>
    <p:embeddedFont>
      <p:font typeface="Prompt Bold" pitchFamily="2" charset="-34"/>
      <p:regular r:id="rId17"/>
      <p:bold r:id="rId18"/>
    </p:embeddedFont>
    <p:embeddedFont>
      <p:font typeface="Prompt Semi-Bold" pitchFamily="2" charset="-34"/>
      <p:regular r:id="rId19"/>
      <p:bold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24" autoAdjust="0"/>
  </p:normalViewPr>
  <p:slideViewPr>
    <p:cSldViewPr>
      <p:cViewPr varScale="1">
        <p:scale>
          <a:sx n="71" d="100"/>
          <a:sy n="71" d="100"/>
        </p:scale>
        <p:origin x="760"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jpeg"/><Relationship Id="rId3" Type="http://schemas.openxmlformats.org/officeDocument/2006/relationships/image" Target="../media/image17.svg"/><Relationship Id="rId7" Type="http://schemas.openxmlformats.org/officeDocument/2006/relationships/image" Target="../media/image21.svg"/><Relationship Id="rId12" Type="http://schemas.openxmlformats.org/officeDocument/2006/relationships/image" Target="../media/image26.jpe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image" Target="../media/image29.svg"/><Relationship Id="rId7" Type="http://schemas.openxmlformats.org/officeDocument/2006/relationships/image" Target="../media/image19.svg"/><Relationship Id="rId12"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35.svg"/><Relationship Id="rId5" Type="http://schemas.openxmlformats.org/officeDocument/2006/relationships/image" Target="../media/image31.sv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33.svg"/></Relationships>
</file>

<file path=ppt/slides/_rels/slide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23.svg"/><Relationship Id="rId18" Type="http://schemas.openxmlformats.org/officeDocument/2006/relationships/image" Target="../media/image50.png"/><Relationship Id="rId26" Type="http://schemas.openxmlformats.org/officeDocument/2006/relationships/image" Target="../media/image58.svg"/><Relationship Id="rId3" Type="http://schemas.openxmlformats.org/officeDocument/2006/relationships/image" Target="../media/image39.svg"/><Relationship Id="rId21" Type="http://schemas.openxmlformats.org/officeDocument/2006/relationships/image" Target="../media/image53.png"/><Relationship Id="rId7" Type="http://schemas.openxmlformats.org/officeDocument/2006/relationships/image" Target="../media/image43.svg"/><Relationship Id="rId12" Type="http://schemas.openxmlformats.org/officeDocument/2006/relationships/image" Target="../media/image22.png"/><Relationship Id="rId17" Type="http://schemas.openxmlformats.org/officeDocument/2006/relationships/image" Target="../media/image49.svg"/><Relationship Id="rId25" Type="http://schemas.openxmlformats.org/officeDocument/2006/relationships/image" Target="../media/image57.png"/><Relationship Id="rId2" Type="http://schemas.openxmlformats.org/officeDocument/2006/relationships/image" Target="../media/image38.png"/><Relationship Id="rId16" Type="http://schemas.openxmlformats.org/officeDocument/2006/relationships/image" Target="../media/image48.png"/><Relationship Id="rId20" Type="http://schemas.openxmlformats.org/officeDocument/2006/relationships/image" Target="../media/image52.png"/><Relationship Id="rId29"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svg"/><Relationship Id="rId24" Type="http://schemas.openxmlformats.org/officeDocument/2006/relationships/image" Target="../media/image56.svg"/><Relationship Id="rId5" Type="http://schemas.openxmlformats.org/officeDocument/2006/relationships/image" Target="../media/image41.svg"/><Relationship Id="rId15" Type="http://schemas.openxmlformats.org/officeDocument/2006/relationships/image" Target="../media/image25.svg"/><Relationship Id="rId23" Type="http://schemas.openxmlformats.org/officeDocument/2006/relationships/image" Target="../media/image55.png"/><Relationship Id="rId28" Type="http://schemas.openxmlformats.org/officeDocument/2006/relationships/image" Target="../media/image60.svg"/><Relationship Id="rId10" Type="http://schemas.openxmlformats.org/officeDocument/2006/relationships/image" Target="../media/image46.png"/><Relationship Id="rId19" Type="http://schemas.openxmlformats.org/officeDocument/2006/relationships/image" Target="../media/image51.sv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24.png"/><Relationship Id="rId22" Type="http://schemas.openxmlformats.org/officeDocument/2006/relationships/image" Target="../media/image54.svg"/><Relationship Id="rId27" Type="http://schemas.openxmlformats.org/officeDocument/2006/relationships/image" Target="../media/image59.png"/><Relationship Id="rId30" Type="http://schemas.openxmlformats.org/officeDocument/2006/relationships/image" Target="../media/image62.jpeg"/></Relationships>
</file>

<file path=ppt/slides/_rels/slide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svg"/><Relationship Id="rId18" Type="http://schemas.openxmlformats.org/officeDocument/2006/relationships/image" Target="../media/image75.jpeg"/><Relationship Id="rId3" Type="http://schemas.openxmlformats.org/officeDocument/2006/relationships/image" Target="../media/image43.svg"/><Relationship Id="rId7" Type="http://schemas.openxmlformats.org/officeDocument/2006/relationships/image" Target="../media/image39.svg"/><Relationship Id="rId12" Type="http://schemas.openxmlformats.org/officeDocument/2006/relationships/image" Target="../media/image69.png"/><Relationship Id="rId17" Type="http://schemas.openxmlformats.org/officeDocument/2006/relationships/image" Target="../media/image74.svg"/><Relationship Id="rId2" Type="http://schemas.openxmlformats.org/officeDocument/2006/relationships/image" Target="../media/image42.png"/><Relationship Id="rId16"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68.svg"/><Relationship Id="rId5" Type="http://schemas.openxmlformats.org/officeDocument/2006/relationships/image" Target="../media/image64.svg"/><Relationship Id="rId15" Type="http://schemas.openxmlformats.org/officeDocument/2006/relationships/image" Target="../media/image72.svg"/><Relationship Id="rId10" Type="http://schemas.openxmlformats.org/officeDocument/2006/relationships/image" Target="../media/image67.png"/><Relationship Id="rId19" Type="http://schemas.openxmlformats.org/officeDocument/2006/relationships/image" Target="../media/image76.jpeg"/><Relationship Id="rId4" Type="http://schemas.openxmlformats.org/officeDocument/2006/relationships/image" Target="../media/image63.png"/><Relationship Id="rId9" Type="http://schemas.openxmlformats.org/officeDocument/2006/relationships/image" Target="../media/image66.svg"/><Relationship Id="rId14" Type="http://schemas.openxmlformats.org/officeDocument/2006/relationships/image" Target="../media/image71.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3" Type="http://schemas.openxmlformats.org/officeDocument/2006/relationships/image" Target="../media/image29.svg"/><Relationship Id="rId7" Type="http://schemas.openxmlformats.org/officeDocument/2006/relationships/image" Target="../media/image19.svg"/><Relationship Id="rId12" Type="http://schemas.openxmlformats.org/officeDocument/2006/relationships/image" Target="../media/image77.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35.svg"/><Relationship Id="rId5" Type="http://schemas.openxmlformats.org/officeDocument/2006/relationships/image" Target="../media/image31.sv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33.svg"/><Relationship Id="rId14" Type="http://schemas.openxmlformats.org/officeDocument/2006/relationships/image" Target="../media/image37.sv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image" Target="../media/image29.svg"/><Relationship Id="rId7" Type="http://schemas.openxmlformats.org/officeDocument/2006/relationships/image" Target="../media/image19.svg"/><Relationship Id="rId12"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35.svg"/><Relationship Id="rId5" Type="http://schemas.openxmlformats.org/officeDocument/2006/relationships/image" Target="../media/image31.svg"/><Relationship Id="rId15" Type="http://schemas.openxmlformats.org/officeDocument/2006/relationships/image" Target="../media/image27.jpe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33.svg"/><Relationship Id="rId14" Type="http://schemas.openxmlformats.org/officeDocument/2006/relationships/image" Target="../media/image78.jpe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image" Target="../media/image29.svg"/><Relationship Id="rId7" Type="http://schemas.openxmlformats.org/officeDocument/2006/relationships/image" Target="../media/image19.svg"/><Relationship Id="rId12"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35.svg"/><Relationship Id="rId5" Type="http://schemas.openxmlformats.org/officeDocument/2006/relationships/image" Target="../media/image31.sv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33.sv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image" Target="../media/image29.svg"/><Relationship Id="rId7" Type="http://schemas.openxmlformats.org/officeDocument/2006/relationships/image" Target="../media/image19.svg"/><Relationship Id="rId12" Type="http://schemas.openxmlformats.org/officeDocument/2006/relationships/image" Target="../media/image36.png"/><Relationship Id="rId2" Type="http://schemas.openxmlformats.org/officeDocument/2006/relationships/image" Target="../media/image28.png"/><Relationship Id="rId16" Type="http://schemas.openxmlformats.org/officeDocument/2006/relationships/image" Target="../media/image81.sv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35.svg"/><Relationship Id="rId5" Type="http://schemas.openxmlformats.org/officeDocument/2006/relationships/image" Target="../media/image31.svg"/><Relationship Id="rId15" Type="http://schemas.openxmlformats.org/officeDocument/2006/relationships/image" Target="../media/image80.pn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33.svg"/><Relationship Id="rId14" Type="http://schemas.openxmlformats.org/officeDocument/2006/relationships/image" Target="../media/image7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9DBD4"/>
        </a:solidFill>
        <a:effectLst/>
      </p:bgPr>
    </p:bg>
    <p:spTree>
      <p:nvGrpSpPr>
        <p:cNvPr id="1" name=""/>
        <p:cNvGrpSpPr/>
        <p:nvPr/>
      </p:nvGrpSpPr>
      <p:grpSpPr>
        <a:xfrm>
          <a:off x="0" y="0"/>
          <a:ext cx="0" cy="0"/>
          <a:chOff x="0" y="0"/>
          <a:chExt cx="0" cy="0"/>
        </a:xfrm>
      </p:grpSpPr>
      <p:sp>
        <p:nvSpPr>
          <p:cNvPr id="2" name="Freeform 2"/>
          <p:cNvSpPr/>
          <p:nvPr/>
        </p:nvSpPr>
        <p:spPr>
          <a:xfrm>
            <a:off x="13382247" y="-835096"/>
            <a:ext cx="2043916" cy="1863796"/>
          </a:xfrm>
          <a:custGeom>
            <a:avLst/>
            <a:gdLst/>
            <a:ahLst/>
            <a:cxnLst/>
            <a:rect l="l" t="t" r="r" b="b"/>
            <a:pathLst>
              <a:path w="2043916" h="1863796">
                <a:moveTo>
                  <a:pt x="0" y="0"/>
                </a:moveTo>
                <a:lnTo>
                  <a:pt x="2043916" y="0"/>
                </a:lnTo>
                <a:lnTo>
                  <a:pt x="2043916" y="1863796"/>
                </a:lnTo>
                <a:lnTo>
                  <a:pt x="0" y="18637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3101447" y="1297268"/>
            <a:ext cx="11919541" cy="4039837"/>
            <a:chOff x="0" y="0"/>
            <a:chExt cx="2732208" cy="926015"/>
          </a:xfrm>
        </p:grpSpPr>
        <p:sp>
          <p:nvSpPr>
            <p:cNvPr id="4" name="Freeform 4"/>
            <p:cNvSpPr/>
            <p:nvPr/>
          </p:nvSpPr>
          <p:spPr>
            <a:xfrm>
              <a:off x="0" y="0"/>
              <a:ext cx="2732207" cy="926015"/>
            </a:xfrm>
            <a:custGeom>
              <a:avLst/>
              <a:gdLst/>
              <a:ahLst/>
              <a:cxnLst/>
              <a:rect l="l" t="t" r="r" b="b"/>
              <a:pathLst>
                <a:path w="2732207" h="926015">
                  <a:moveTo>
                    <a:pt x="33125" y="0"/>
                  </a:moveTo>
                  <a:lnTo>
                    <a:pt x="2699082" y="0"/>
                  </a:lnTo>
                  <a:cubicBezTo>
                    <a:pt x="2707867" y="0"/>
                    <a:pt x="2716293" y="3490"/>
                    <a:pt x="2722505" y="9702"/>
                  </a:cubicBezTo>
                  <a:cubicBezTo>
                    <a:pt x="2728718" y="15914"/>
                    <a:pt x="2732207" y="24340"/>
                    <a:pt x="2732207" y="33125"/>
                  </a:cubicBezTo>
                  <a:lnTo>
                    <a:pt x="2732207" y="892889"/>
                  </a:lnTo>
                  <a:cubicBezTo>
                    <a:pt x="2732207" y="901675"/>
                    <a:pt x="2728718" y="910100"/>
                    <a:pt x="2722505" y="916313"/>
                  </a:cubicBezTo>
                  <a:cubicBezTo>
                    <a:pt x="2716293" y="922525"/>
                    <a:pt x="2707867" y="926015"/>
                    <a:pt x="2699082" y="926015"/>
                  </a:cubicBezTo>
                  <a:lnTo>
                    <a:pt x="33125" y="926015"/>
                  </a:lnTo>
                  <a:cubicBezTo>
                    <a:pt x="24340" y="926015"/>
                    <a:pt x="15914" y="922525"/>
                    <a:pt x="9702" y="916313"/>
                  </a:cubicBezTo>
                  <a:cubicBezTo>
                    <a:pt x="3490" y="910100"/>
                    <a:pt x="0" y="901675"/>
                    <a:pt x="0" y="892889"/>
                  </a:cubicBezTo>
                  <a:lnTo>
                    <a:pt x="0" y="33125"/>
                  </a:lnTo>
                  <a:cubicBezTo>
                    <a:pt x="0" y="24340"/>
                    <a:pt x="3490" y="15914"/>
                    <a:pt x="9702" y="9702"/>
                  </a:cubicBezTo>
                  <a:cubicBezTo>
                    <a:pt x="15914" y="3490"/>
                    <a:pt x="24340" y="0"/>
                    <a:pt x="33125" y="0"/>
                  </a:cubicBezTo>
                  <a:close/>
                </a:path>
              </a:pathLst>
            </a:custGeom>
            <a:solidFill>
              <a:srgbClr val="766E3C"/>
            </a:solidFill>
          </p:spPr>
          <p:txBody>
            <a:bodyPr/>
            <a:lstStyle/>
            <a:p>
              <a:endParaRPr lang="en-US"/>
            </a:p>
          </p:txBody>
        </p:sp>
        <p:sp>
          <p:nvSpPr>
            <p:cNvPr id="5" name="TextBox 5"/>
            <p:cNvSpPr txBox="1"/>
            <p:nvPr/>
          </p:nvSpPr>
          <p:spPr>
            <a:xfrm>
              <a:off x="0" y="-38100"/>
              <a:ext cx="2732208" cy="964115"/>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6524480" y="6017532"/>
            <a:ext cx="1763520" cy="1858782"/>
          </a:xfrm>
          <a:custGeom>
            <a:avLst/>
            <a:gdLst/>
            <a:ahLst/>
            <a:cxnLst/>
            <a:rect l="l" t="t" r="r" b="b"/>
            <a:pathLst>
              <a:path w="1763520" h="1858782">
                <a:moveTo>
                  <a:pt x="0" y="0"/>
                </a:moveTo>
                <a:lnTo>
                  <a:pt x="1763520" y="0"/>
                </a:lnTo>
                <a:lnTo>
                  <a:pt x="1763520" y="1858782"/>
                </a:lnTo>
                <a:lnTo>
                  <a:pt x="0" y="18587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53754" y="8741642"/>
            <a:ext cx="1763520" cy="1858782"/>
          </a:xfrm>
          <a:custGeom>
            <a:avLst/>
            <a:gdLst/>
            <a:ahLst/>
            <a:cxnLst/>
            <a:rect l="l" t="t" r="r" b="b"/>
            <a:pathLst>
              <a:path w="1763520" h="1858782">
                <a:moveTo>
                  <a:pt x="0" y="0"/>
                </a:moveTo>
                <a:lnTo>
                  <a:pt x="1763520" y="0"/>
                </a:lnTo>
                <a:lnTo>
                  <a:pt x="1763520" y="1858782"/>
                </a:lnTo>
                <a:lnTo>
                  <a:pt x="0" y="18587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293952" y="-261478"/>
            <a:ext cx="1763520" cy="1858782"/>
          </a:xfrm>
          <a:custGeom>
            <a:avLst/>
            <a:gdLst/>
            <a:ahLst/>
            <a:cxnLst/>
            <a:rect l="l" t="t" r="r" b="b"/>
            <a:pathLst>
              <a:path w="1763520" h="1858782">
                <a:moveTo>
                  <a:pt x="0" y="0"/>
                </a:moveTo>
                <a:lnTo>
                  <a:pt x="1763520" y="0"/>
                </a:lnTo>
                <a:lnTo>
                  <a:pt x="1763520" y="1858782"/>
                </a:lnTo>
                <a:lnTo>
                  <a:pt x="0" y="18587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3443072" y="7881328"/>
            <a:ext cx="985547" cy="1231934"/>
          </a:xfrm>
          <a:custGeom>
            <a:avLst/>
            <a:gdLst/>
            <a:ahLst/>
            <a:cxnLst/>
            <a:rect l="l" t="t" r="r" b="b"/>
            <a:pathLst>
              <a:path w="985547" h="1231934">
                <a:moveTo>
                  <a:pt x="0" y="0"/>
                </a:moveTo>
                <a:lnTo>
                  <a:pt x="985547" y="0"/>
                </a:lnTo>
                <a:lnTo>
                  <a:pt x="985547" y="1231934"/>
                </a:lnTo>
                <a:lnTo>
                  <a:pt x="0" y="12319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9064981" y="9055066"/>
            <a:ext cx="985547" cy="1231934"/>
          </a:xfrm>
          <a:custGeom>
            <a:avLst/>
            <a:gdLst/>
            <a:ahLst/>
            <a:cxnLst/>
            <a:rect l="l" t="t" r="r" b="b"/>
            <a:pathLst>
              <a:path w="985547" h="1231934">
                <a:moveTo>
                  <a:pt x="0" y="0"/>
                </a:moveTo>
                <a:lnTo>
                  <a:pt x="985547" y="0"/>
                </a:lnTo>
                <a:lnTo>
                  <a:pt x="985547" y="1231934"/>
                </a:lnTo>
                <a:lnTo>
                  <a:pt x="0" y="12319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5831337" y="365370"/>
            <a:ext cx="985547" cy="1231934"/>
          </a:xfrm>
          <a:custGeom>
            <a:avLst/>
            <a:gdLst/>
            <a:ahLst/>
            <a:cxnLst/>
            <a:rect l="l" t="t" r="r" b="b"/>
            <a:pathLst>
              <a:path w="985547" h="1231934">
                <a:moveTo>
                  <a:pt x="0" y="0"/>
                </a:moveTo>
                <a:lnTo>
                  <a:pt x="985548" y="0"/>
                </a:lnTo>
                <a:lnTo>
                  <a:pt x="985548" y="1231934"/>
                </a:lnTo>
                <a:lnTo>
                  <a:pt x="0" y="12319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293952" y="5778721"/>
            <a:ext cx="2043916" cy="1863796"/>
          </a:xfrm>
          <a:custGeom>
            <a:avLst/>
            <a:gdLst/>
            <a:ahLst/>
            <a:cxnLst/>
            <a:rect l="l" t="t" r="r" b="b"/>
            <a:pathLst>
              <a:path w="2043916" h="1863796">
                <a:moveTo>
                  <a:pt x="0" y="0"/>
                </a:moveTo>
                <a:lnTo>
                  <a:pt x="2043916" y="0"/>
                </a:lnTo>
                <a:lnTo>
                  <a:pt x="2043916" y="1863796"/>
                </a:lnTo>
                <a:lnTo>
                  <a:pt x="0" y="18637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15502522" y="1597304"/>
            <a:ext cx="2043916" cy="1863796"/>
          </a:xfrm>
          <a:custGeom>
            <a:avLst/>
            <a:gdLst/>
            <a:ahLst/>
            <a:cxnLst/>
            <a:rect l="l" t="t" r="r" b="b"/>
            <a:pathLst>
              <a:path w="2043916" h="1863796">
                <a:moveTo>
                  <a:pt x="0" y="0"/>
                </a:moveTo>
                <a:lnTo>
                  <a:pt x="2043916" y="0"/>
                </a:lnTo>
                <a:lnTo>
                  <a:pt x="2043916" y="1863796"/>
                </a:lnTo>
                <a:lnTo>
                  <a:pt x="0" y="18637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1337842" y="4799621"/>
            <a:ext cx="1282547" cy="1422179"/>
          </a:xfrm>
          <a:custGeom>
            <a:avLst/>
            <a:gdLst/>
            <a:ahLst/>
            <a:cxnLst/>
            <a:rect l="l" t="t" r="r" b="b"/>
            <a:pathLst>
              <a:path w="1282547" h="1422179">
                <a:moveTo>
                  <a:pt x="0" y="0"/>
                </a:moveTo>
                <a:lnTo>
                  <a:pt x="1282547" y="0"/>
                </a:lnTo>
                <a:lnTo>
                  <a:pt x="1282547" y="1422179"/>
                </a:lnTo>
                <a:lnTo>
                  <a:pt x="0" y="14221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a:off x="17005453" y="-124911"/>
            <a:ext cx="1282547" cy="1422179"/>
          </a:xfrm>
          <a:custGeom>
            <a:avLst/>
            <a:gdLst/>
            <a:ahLst/>
            <a:cxnLst/>
            <a:rect l="l" t="t" r="r" b="b"/>
            <a:pathLst>
              <a:path w="1282547" h="1422179">
                <a:moveTo>
                  <a:pt x="0" y="0"/>
                </a:moveTo>
                <a:lnTo>
                  <a:pt x="1282547" y="0"/>
                </a:lnTo>
                <a:lnTo>
                  <a:pt x="1282547" y="1422179"/>
                </a:lnTo>
                <a:lnTo>
                  <a:pt x="0" y="14221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a:off x="5226793" y="9055066"/>
            <a:ext cx="1282547" cy="1422179"/>
          </a:xfrm>
          <a:custGeom>
            <a:avLst/>
            <a:gdLst/>
            <a:ahLst/>
            <a:cxnLst/>
            <a:rect l="l" t="t" r="r" b="b"/>
            <a:pathLst>
              <a:path w="1282547" h="1422179">
                <a:moveTo>
                  <a:pt x="0" y="0"/>
                </a:moveTo>
                <a:lnTo>
                  <a:pt x="1282546" y="0"/>
                </a:lnTo>
                <a:lnTo>
                  <a:pt x="1282546" y="1422179"/>
                </a:lnTo>
                <a:lnTo>
                  <a:pt x="0" y="14221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a:off x="16816885" y="3942472"/>
            <a:ext cx="1855803" cy="1714298"/>
          </a:xfrm>
          <a:custGeom>
            <a:avLst/>
            <a:gdLst/>
            <a:ahLst/>
            <a:cxnLst/>
            <a:rect l="l" t="t" r="r" b="b"/>
            <a:pathLst>
              <a:path w="1855803" h="1714298">
                <a:moveTo>
                  <a:pt x="0" y="0"/>
                </a:moveTo>
                <a:lnTo>
                  <a:pt x="1855802" y="0"/>
                </a:lnTo>
                <a:lnTo>
                  <a:pt x="1855802" y="1714298"/>
                </a:lnTo>
                <a:lnTo>
                  <a:pt x="0" y="17142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Freeform 18"/>
          <p:cNvSpPr/>
          <p:nvPr/>
        </p:nvSpPr>
        <p:spPr>
          <a:xfrm>
            <a:off x="-387939" y="2562309"/>
            <a:ext cx="1855803" cy="1714298"/>
          </a:xfrm>
          <a:custGeom>
            <a:avLst/>
            <a:gdLst/>
            <a:ahLst/>
            <a:cxnLst/>
            <a:rect l="l" t="t" r="r" b="b"/>
            <a:pathLst>
              <a:path w="1855803" h="1714298">
                <a:moveTo>
                  <a:pt x="0" y="0"/>
                </a:moveTo>
                <a:lnTo>
                  <a:pt x="1855803" y="0"/>
                </a:lnTo>
                <a:lnTo>
                  <a:pt x="1855803" y="1714298"/>
                </a:lnTo>
                <a:lnTo>
                  <a:pt x="0" y="17142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Freeform 19"/>
          <p:cNvSpPr/>
          <p:nvPr/>
        </p:nvSpPr>
        <p:spPr>
          <a:xfrm>
            <a:off x="11428259" y="4739"/>
            <a:ext cx="1548813" cy="1326347"/>
          </a:xfrm>
          <a:custGeom>
            <a:avLst/>
            <a:gdLst/>
            <a:ahLst/>
            <a:cxnLst/>
            <a:rect l="l" t="t" r="r" b="b"/>
            <a:pathLst>
              <a:path w="1548813" h="1326347">
                <a:moveTo>
                  <a:pt x="0" y="0"/>
                </a:moveTo>
                <a:lnTo>
                  <a:pt x="1548813" y="0"/>
                </a:lnTo>
                <a:lnTo>
                  <a:pt x="1548813" y="1326347"/>
                </a:lnTo>
                <a:lnTo>
                  <a:pt x="0" y="132634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0" name="Freeform 20"/>
          <p:cNvSpPr/>
          <p:nvPr/>
        </p:nvSpPr>
        <p:spPr>
          <a:xfrm>
            <a:off x="1469568" y="7839375"/>
            <a:ext cx="1855803" cy="1714298"/>
          </a:xfrm>
          <a:custGeom>
            <a:avLst/>
            <a:gdLst/>
            <a:ahLst/>
            <a:cxnLst/>
            <a:rect l="l" t="t" r="r" b="b"/>
            <a:pathLst>
              <a:path w="1855803" h="1714298">
                <a:moveTo>
                  <a:pt x="0" y="0"/>
                </a:moveTo>
                <a:lnTo>
                  <a:pt x="1855803" y="0"/>
                </a:lnTo>
                <a:lnTo>
                  <a:pt x="1855803" y="1714298"/>
                </a:lnTo>
                <a:lnTo>
                  <a:pt x="0" y="17142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1" name="Freeform 21"/>
          <p:cNvSpPr/>
          <p:nvPr/>
        </p:nvSpPr>
        <p:spPr>
          <a:xfrm>
            <a:off x="1891930" y="-345719"/>
            <a:ext cx="2043916" cy="1863796"/>
          </a:xfrm>
          <a:custGeom>
            <a:avLst/>
            <a:gdLst/>
            <a:ahLst/>
            <a:cxnLst/>
            <a:rect l="l" t="t" r="r" b="b"/>
            <a:pathLst>
              <a:path w="2043916" h="1863796">
                <a:moveTo>
                  <a:pt x="0" y="0"/>
                </a:moveTo>
                <a:lnTo>
                  <a:pt x="2043915" y="0"/>
                </a:lnTo>
                <a:lnTo>
                  <a:pt x="2043915" y="1863795"/>
                </a:lnTo>
                <a:lnTo>
                  <a:pt x="0" y="18637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2" name="Freeform 22"/>
          <p:cNvSpPr/>
          <p:nvPr/>
        </p:nvSpPr>
        <p:spPr>
          <a:xfrm>
            <a:off x="16077552" y="8572702"/>
            <a:ext cx="1855803" cy="1714298"/>
          </a:xfrm>
          <a:custGeom>
            <a:avLst/>
            <a:gdLst/>
            <a:ahLst/>
            <a:cxnLst/>
            <a:rect l="l" t="t" r="r" b="b"/>
            <a:pathLst>
              <a:path w="1855803" h="1714298">
                <a:moveTo>
                  <a:pt x="0" y="0"/>
                </a:moveTo>
                <a:lnTo>
                  <a:pt x="1855803" y="0"/>
                </a:lnTo>
                <a:lnTo>
                  <a:pt x="1855803" y="1714298"/>
                </a:lnTo>
                <a:lnTo>
                  <a:pt x="0" y="17142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3" name="Freeform 23"/>
          <p:cNvSpPr/>
          <p:nvPr/>
        </p:nvSpPr>
        <p:spPr>
          <a:xfrm>
            <a:off x="13251006" y="8402172"/>
            <a:ext cx="1282547" cy="1422179"/>
          </a:xfrm>
          <a:custGeom>
            <a:avLst/>
            <a:gdLst/>
            <a:ahLst/>
            <a:cxnLst/>
            <a:rect l="l" t="t" r="r" b="b"/>
            <a:pathLst>
              <a:path w="1282547" h="1422179">
                <a:moveTo>
                  <a:pt x="0" y="0"/>
                </a:moveTo>
                <a:lnTo>
                  <a:pt x="1282546" y="0"/>
                </a:lnTo>
                <a:lnTo>
                  <a:pt x="1282546" y="1422179"/>
                </a:lnTo>
                <a:lnTo>
                  <a:pt x="0" y="14221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4" name="Freeform 24"/>
          <p:cNvSpPr/>
          <p:nvPr/>
        </p:nvSpPr>
        <p:spPr>
          <a:xfrm>
            <a:off x="10374456" y="8696524"/>
            <a:ext cx="2043916" cy="1863796"/>
          </a:xfrm>
          <a:custGeom>
            <a:avLst/>
            <a:gdLst/>
            <a:ahLst/>
            <a:cxnLst/>
            <a:rect l="l" t="t" r="r" b="b"/>
            <a:pathLst>
              <a:path w="2043916" h="1863796">
                <a:moveTo>
                  <a:pt x="0" y="0"/>
                </a:moveTo>
                <a:lnTo>
                  <a:pt x="2043915" y="0"/>
                </a:lnTo>
                <a:lnTo>
                  <a:pt x="2043915" y="1863795"/>
                </a:lnTo>
                <a:lnTo>
                  <a:pt x="0" y="18637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Freeform 25"/>
          <p:cNvSpPr/>
          <p:nvPr/>
        </p:nvSpPr>
        <p:spPr>
          <a:xfrm>
            <a:off x="6498006" y="-491779"/>
            <a:ext cx="1855803" cy="1714298"/>
          </a:xfrm>
          <a:custGeom>
            <a:avLst/>
            <a:gdLst/>
            <a:ahLst/>
            <a:cxnLst/>
            <a:rect l="l" t="t" r="r" b="b"/>
            <a:pathLst>
              <a:path w="1855803" h="1714298">
                <a:moveTo>
                  <a:pt x="0" y="0"/>
                </a:moveTo>
                <a:lnTo>
                  <a:pt x="1855803" y="0"/>
                </a:lnTo>
                <a:lnTo>
                  <a:pt x="1855803" y="1714298"/>
                </a:lnTo>
                <a:lnTo>
                  <a:pt x="0" y="17142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6" name="Freeform 26"/>
          <p:cNvSpPr/>
          <p:nvPr/>
        </p:nvSpPr>
        <p:spPr>
          <a:xfrm>
            <a:off x="12335966" y="8243075"/>
            <a:ext cx="3166557" cy="1650128"/>
          </a:xfrm>
          <a:custGeom>
            <a:avLst/>
            <a:gdLst/>
            <a:ahLst/>
            <a:cxnLst/>
            <a:rect l="l" t="t" r="r" b="b"/>
            <a:pathLst>
              <a:path w="3166557" h="1650128">
                <a:moveTo>
                  <a:pt x="0" y="0"/>
                </a:moveTo>
                <a:lnTo>
                  <a:pt x="3166556" y="0"/>
                </a:lnTo>
                <a:lnTo>
                  <a:pt x="3166556" y="1650128"/>
                </a:lnTo>
                <a:lnTo>
                  <a:pt x="0" y="1650128"/>
                </a:lnTo>
                <a:lnTo>
                  <a:pt x="0" y="0"/>
                </a:lnTo>
                <a:close/>
              </a:path>
            </a:pathLst>
          </a:custGeom>
          <a:blipFill>
            <a:blip r:embed="rId14"/>
            <a:stretch>
              <a:fillRect/>
            </a:stretch>
          </a:blipFill>
        </p:spPr>
        <p:txBody>
          <a:bodyPr/>
          <a:lstStyle/>
          <a:p>
            <a:endParaRPr lang="en-US"/>
          </a:p>
        </p:txBody>
      </p:sp>
      <p:sp>
        <p:nvSpPr>
          <p:cNvPr id="27" name="Freeform 27"/>
          <p:cNvSpPr/>
          <p:nvPr/>
        </p:nvSpPr>
        <p:spPr>
          <a:xfrm>
            <a:off x="6745484" y="8243075"/>
            <a:ext cx="4638994" cy="1581277"/>
          </a:xfrm>
          <a:custGeom>
            <a:avLst/>
            <a:gdLst/>
            <a:ahLst/>
            <a:cxnLst/>
            <a:rect l="l" t="t" r="r" b="b"/>
            <a:pathLst>
              <a:path w="4638994" h="1581277">
                <a:moveTo>
                  <a:pt x="0" y="0"/>
                </a:moveTo>
                <a:lnTo>
                  <a:pt x="4638994" y="0"/>
                </a:lnTo>
                <a:lnTo>
                  <a:pt x="4638994" y="1581276"/>
                </a:lnTo>
                <a:lnTo>
                  <a:pt x="0" y="1581276"/>
                </a:lnTo>
                <a:lnTo>
                  <a:pt x="0" y="0"/>
                </a:lnTo>
                <a:close/>
              </a:path>
            </a:pathLst>
          </a:custGeom>
          <a:blipFill>
            <a:blip r:embed="rId15"/>
            <a:stretch>
              <a:fillRect t="-90259" r="-23178" b="-277555"/>
            </a:stretch>
          </a:blipFill>
        </p:spPr>
        <p:txBody>
          <a:bodyPr/>
          <a:lstStyle/>
          <a:p>
            <a:endParaRPr lang="en-US"/>
          </a:p>
        </p:txBody>
      </p:sp>
      <p:sp>
        <p:nvSpPr>
          <p:cNvPr id="28" name="Freeform 28"/>
          <p:cNvSpPr/>
          <p:nvPr/>
        </p:nvSpPr>
        <p:spPr>
          <a:xfrm>
            <a:off x="1469568" y="8243075"/>
            <a:ext cx="4190383" cy="1581277"/>
          </a:xfrm>
          <a:custGeom>
            <a:avLst/>
            <a:gdLst/>
            <a:ahLst/>
            <a:cxnLst/>
            <a:rect l="l" t="t" r="r" b="b"/>
            <a:pathLst>
              <a:path w="4190383" h="1581277">
                <a:moveTo>
                  <a:pt x="0" y="0"/>
                </a:moveTo>
                <a:lnTo>
                  <a:pt x="4190383" y="0"/>
                </a:lnTo>
                <a:lnTo>
                  <a:pt x="4190383" y="1581276"/>
                </a:lnTo>
                <a:lnTo>
                  <a:pt x="0" y="1581276"/>
                </a:lnTo>
                <a:lnTo>
                  <a:pt x="0" y="0"/>
                </a:lnTo>
                <a:close/>
              </a:path>
            </a:pathLst>
          </a:custGeom>
          <a:blipFill>
            <a:blip r:embed="rId16"/>
            <a:stretch>
              <a:fillRect/>
            </a:stretch>
          </a:blipFill>
        </p:spPr>
        <p:txBody>
          <a:bodyPr/>
          <a:lstStyle/>
          <a:p>
            <a:endParaRPr lang="en-US"/>
          </a:p>
        </p:txBody>
      </p:sp>
      <p:sp>
        <p:nvSpPr>
          <p:cNvPr id="29" name="TextBox 29"/>
          <p:cNvSpPr txBox="1"/>
          <p:nvPr/>
        </p:nvSpPr>
        <p:spPr>
          <a:xfrm>
            <a:off x="3935845" y="5950857"/>
            <a:ext cx="10906126" cy="1888518"/>
          </a:xfrm>
          <a:prstGeom prst="rect">
            <a:avLst/>
          </a:prstGeom>
        </p:spPr>
        <p:txBody>
          <a:bodyPr lIns="0" tIns="0" rIns="0" bIns="0" rtlCol="0" anchor="t">
            <a:spAutoFit/>
          </a:bodyPr>
          <a:lstStyle/>
          <a:p>
            <a:pPr algn="ctr">
              <a:lnSpc>
                <a:spcPts val="5040"/>
              </a:lnSpc>
            </a:pPr>
            <a:r>
              <a:rPr lang="en-US" sz="3600">
                <a:solidFill>
                  <a:srgbClr val="000000"/>
                </a:solidFill>
                <a:latin typeface="League Spartan"/>
                <a:ea typeface="League Spartan"/>
                <a:cs typeface="League Spartan"/>
                <a:sym typeface="League Spartan"/>
              </a:rPr>
              <a:t>Tallis Dixon</a:t>
            </a:r>
          </a:p>
          <a:p>
            <a:pPr algn="ctr">
              <a:lnSpc>
                <a:spcPts val="5040"/>
              </a:lnSpc>
            </a:pPr>
            <a:r>
              <a:rPr lang="en-US" sz="3600">
                <a:solidFill>
                  <a:srgbClr val="000000"/>
                </a:solidFill>
                <a:latin typeface="League Spartan"/>
                <a:ea typeface="League Spartan"/>
                <a:cs typeface="League Spartan"/>
                <a:sym typeface="League Spartan"/>
              </a:rPr>
              <a:t>Primary Supervisor: Dr. Louis Gosselin</a:t>
            </a:r>
          </a:p>
          <a:p>
            <a:pPr algn="ctr">
              <a:lnSpc>
                <a:spcPts val="5040"/>
              </a:lnSpc>
            </a:pPr>
            <a:r>
              <a:rPr lang="en-US" sz="3600">
                <a:solidFill>
                  <a:srgbClr val="000000"/>
                </a:solidFill>
                <a:latin typeface="League Spartan"/>
                <a:ea typeface="League Spartan"/>
                <a:cs typeface="League Spartan"/>
                <a:sym typeface="League Spartan"/>
              </a:rPr>
              <a:t>Co-Supervisor: Dr. Eric Bottos</a:t>
            </a:r>
          </a:p>
        </p:txBody>
      </p:sp>
      <p:sp>
        <p:nvSpPr>
          <p:cNvPr id="30" name="TextBox 30"/>
          <p:cNvSpPr txBox="1"/>
          <p:nvPr/>
        </p:nvSpPr>
        <p:spPr>
          <a:xfrm>
            <a:off x="3443072" y="1470615"/>
            <a:ext cx="11553980" cy="3915367"/>
          </a:xfrm>
          <a:prstGeom prst="rect">
            <a:avLst/>
          </a:prstGeom>
        </p:spPr>
        <p:txBody>
          <a:bodyPr lIns="0" tIns="0" rIns="0" bIns="0" rtlCol="0" anchor="t">
            <a:spAutoFit/>
          </a:bodyPr>
          <a:lstStyle/>
          <a:p>
            <a:pPr algn="ctr">
              <a:lnSpc>
                <a:spcPts val="10298"/>
              </a:lnSpc>
            </a:pPr>
            <a:r>
              <a:rPr lang="en-US" sz="7355" spc="-147" dirty="0">
                <a:solidFill>
                  <a:srgbClr val="FFFFFF"/>
                </a:solidFill>
                <a:latin typeface="League Spartan"/>
                <a:ea typeface="League Spartan"/>
                <a:cs typeface="League Spartan"/>
                <a:sym typeface="League Spartan"/>
              </a:rPr>
              <a:t>Who is living on the intertidal snail </a:t>
            </a:r>
            <a:r>
              <a:rPr lang="en-US" sz="7355" i="1" spc="-147" dirty="0" err="1">
                <a:solidFill>
                  <a:srgbClr val="FFFFFF"/>
                </a:solidFill>
                <a:latin typeface="League Spartan"/>
                <a:ea typeface="League Spartan"/>
                <a:cs typeface="League Spartan"/>
                <a:sym typeface="League Spartan"/>
              </a:rPr>
              <a:t>Nucella</a:t>
            </a:r>
            <a:r>
              <a:rPr lang="en-US" sz="7355" i="1" spc="-147" dirty="0">
                <a:solidFill>
                  <a:srgbClr val="FFFFFF"/>
                </a:solidFill>
                <a:latin typeface="League Spartan"/>
                <a:ea typeface="League Spartan"/>
                <a:cs typeface="League Spartan"/>
                <a:sym typeface="League Spartan"/>
              </a:rPr>
              <a:t> </a:t>
            </a:r>
            <a:r>
              <a:rPr lang="en-US" sz="7355" i="1" spc="-147" dirty="0" err="1">
                <a:solidFill>
                  <a:srgbClr val="FFFFFF"/>
                </a:solidFill>
                <a:latin typeface="League Spartan"/>
                <a:ea typeface="League Spartan"/>
                <a:cs typeface="League Spartan"/>
                <a:sym typeface="League Spartan"/>
              </a:rPr>
              <a:t>ostrina</a:t>
            </a:r>
            <a:r>
              <a:rPr lang="en-US" sz="7355" spc="-147" dirty="0">
                <a:solidFill>
                  <a:srgbClr val="FFFFFF"/>
                </a:solidFill>
                <a:latin typeface="League Spartan"/>
                <a:ea typeface="League Spartan"/>
                <a:cs typeface="League Spartan"/>
                <a:sym typeface="League Spartan"/>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9DBD4"/>
        </a:solidFill>
        <a:effectLst/>
      </p:bgPr>
    </p:bg>
    <p:spTree>
      <p:nvGrpSpPr>
        <p:cNvPr id="1" name=""/>
        <p:cNvGrpSpPr/>
        <p:nvPr/>
      </p:nvGrpSpPr>
      <p:grpSpPr>
        <a:xfrm>
          <a:off x="0" y="0"/>
          <a:ext cx="0" cy="0"/>
          <a:chOff x="0" y="0"/>
          <a:chExt cx="0" cy="0"/>
        </a:xfrm>
      </p:grpSpPr>
      <p:sp>
        <p:nvSpPr>
          <p:cNvPr id="2" name="Freeform 2"/>
          <p:cNvSpPr/>
          <p:nvPr/>
        </p:nvSpPr>
        <p:spPr>
          <a:xfrm>
            <a:off x="-387939" y="2562309"/>
            <a:ext cx="1855803" cy="1714298"/>
          </a:xfrm>
          <a:custGeom>
            <a:avLst/>
            <a:gdLst/>
            <a:ahLst/>
            <a:cxnLst/>
            <a:rect l="l" t="t" r="r" b="b"/>
            <a:pathLst>
              <a:path w="1855803" h="1714298">
                <a:moveTo>
                  <a:pt x="0" y="0"/>
                </a:moveTo>
                <a:lnTo>
                  <a:pt x="1855803" y="0"/>
                </a:lnTo>
                <a:lnTo>
                  <a:pt x="1855803" y="1714298"/>
                </a:lnTo>
                <a:lnTo>
                  <a:pt x="0" y="17142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9476605" y="1863796"/>
            <a:ext cx="1763520" cy="1858782"/>
          </a:xfrm>
          <a:custGeom>
            <a:avLst/>
            <a:gdLst/>
            <a:ahLst/>
            <a:cxnLst/>
            <a:rect l="l" t="t" r="r" b="b"/>
            <a:pathLst>
              <a:path w="1763520" h="1858782">
                <a:moveTo>
                  <a:pt x="0" y="0"/>
                </a:moveTo>
                <a:lnTo>
                  <a:pt x="1763519" y="0"/>
                </a:lnTo>
                <a:lnTo>
                  <a:pt x="1763519" y="1858782"/>
                </a:lnTo>
                <a:lnTo>
                  <a:pt x="0" y="18587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293952" y="5778721"/>
            <a:ext cx="2043916" cy="1863796"/>
          </a:xfrm>
          <a:custGeom>
            <a:avLst/>
            <a:gdLst/>
            <a:ahLst/>
            <a:cxnLst/>
            <a:rect l="l" t="t" r="r" b="b"/>
            <a:pathLst>
              <a:path w="2043916" h="1863796">
                <a:moveTo>
                  <a:pt x="0" y="0"/>
                </a:moveTo>
                <a:lnTo>
                  <a:pt x="2043916" y="0"/>
                </a:lnTo>
                <a:lnTo>
                  <a:pt x="2043916" y="1863796"/>
                </a:lnTo>
                <a:lnTo>
                  <a:pt x="0" y="18637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2164282" y="9124143"/>
            <a:ext cx="985547" cy="1231934"/>
          </a:xfrm>
          <a:custGeom>
            <a:avLst/>
            <a:gdLst/>
            <a:ahLst/>
            <a:cxnLst/>
            <a:rect l="l" t="t" r="r" b="b"/>
            <a:pathLst>
              <a:path w="985547" h="1231934">
                <a:moveTo>
                  <a:pt x="0" y="0"/>
                </a:moveTo>
                <a:lnTo>
                  <a:pt x="985548" y="0"/>
                </a:lnTo>
                <a:lnTo>
                  <a:pt x="985548" y="1231934"/>
                </a:lnTo>
                <a:lnTo>
                  <a:pt x="0" y="12319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5226793" y="9055066"/>
            <a:ext cx="1282547" cy="1422179"/>
          </a:xfrm>
          <a:custGeom>
            <a:avLst/>
            <a:gdLst/>
            <a:ahLst/>
            <a:cxnLst/>
            <a:rect l="l" t="t" r="r" b="b"/>
            <a:pathLst>
              <a:path w="1282547" h="1422179">
                <a:moveTo>
                  <a:pt x="0" y="0"/>
                </a:moveTo>
                <a:lnTo>
                  <a:pt x="1282546" y="0"/>
                </a:lnTo>
                <a:lnTo>
                  <a:pt x="1282546" y="1422179"/>
                </a:lnTo>
                <a:lnTo>
                  <a:pt x="0" y="14221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17005453" y="8864821"/>
            <a:ext cx="1282547" cy="1422179"/>
          </a:xfrm>
          <a:custGeom>
            <a:avLst/>
            <a:gdLst/>
            <a:ahLst/>
            <a:cxnLst/>
            <a:rect l="l" t="t" r="r" b="b"/>
            <a:pathLst>
              <a:path w="1282547" h="1422179">
                <a:moveTo>
                  <a:pt x="0" y="0"/>
                </a:moveTo>
                <a:lnTo>
                  <a:pt x="1282547" y="0"/>
                </a:lnTo>
                <a:lnTo>
                  <a:pt x="1282547" y="1422179"/>
                </a:lnTo>
                <a:lnTo>
                  <a:pt x="0" y="14221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16273753" y="6649394"/>
            <a:ext cx="985547" cy="1231934"/>
          </a:xfrm>
          <a:custGeom>
            <a:avLst/>
            <a:gdLst/>
            <a:ahLst/>
            <a:cxnLst/>
            <a:rect l="l" t="t" r="r" b="b"/>
            <a:pathLst>
              <a:path w="985547" h="1231934">
                <a:moveTo>
                  <a:pt x="0" y="0"/>
                </a:moveTo>
                <a:lnTo>
                  <a:pt x="985547" y="0"/>
                </a:lnTo>
                <a:lnTo>
                  <a:pt x="985547" y="1231934"/>
                </a:lnTo>
                <a:lnTo>
                  <a:pt x="0" y="12319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9144000" y="8497295"/>
            <a:ext cx="1763520" cy="1858782"/>
          </a:xfrm>
          <a:custGeom>
            <a:avLst/>
            <a:gdLst/>
            <a:ahLst/>
            <a:cxnLst/>
            <a:rect l="l" t="t" r="r" b="b"/>
            <a:pathLst>
              <a:path w="1763520" h="1858782">
                <a:moveTo>
                  <a:pt x="0" y="0"/>
                </a:moveTo>
                <a:lnTo>
                  <a:pt x="1763520" y="0"/>
                </a:lnTo>
                <a:lnTo>
                  <a:pt x="1763520" y="1858782"/>
                </a:lnTo>
                <a:lnTo>
                  <a:pt x="0" y="18587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4229837" y="9055066"/>
            <a:ext cx="2043916" cy="1863796"/>
          </a:xfrm>
          <a:custGeom>
            <a:avLst/>
            <a:gdLst/>
            <a:ahLst/>
            <a:cxnLst/>
            <a:rect l="l" t="t" r="r" b="b"/>
            <a:pathLst>
              <a:path w="2043916" h="1863796">
                <a:moveTo>
                  <a:pt x="0" y="0"/>
                </a:moveTo>
                <a:lnTo>
                  <a:pt x="2043916" y="0"/>
                </a:lnTo>
                <a:lnTo>
                  <a:pt x="2043916" y="1863796"/>
                </a:lnTo>
                <a:lnTo>
                  <a:pt x="0" y="18637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6718825" y="3140972"/>
            <a:ext cx="1855803" cy="1714298"/>
          </a:xfrm>
          <a:custGeom>
            <a:avLst/>
            <a:gdLst/>
            <a:ahLst/>
            <a:cxnLst/>
            <a:rect l="l" t="t" r="r" b="b"/>
            <a:pathLst>
              <a:path w="1855803" h="1714298">
                <a:moveTo>
                  <a:pt x="0" y="0"/>
                </a:moveTo>
                <a:lnTo>
                  <a:pt x="1855803" y="0"/>
                </a:lnTo>
                <a:lnTo>
                  <a:pt x="1855803" y="1714298"/>
                </a:lnTo>
                <a:lnTo>
                  <a:pt x="0" y="17142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293952" y="8497295"/>
            <a:ext cx="1763520" cy="1858782"/>
          </a:xfrm>
          <a:custGeom>
            <a:avLst/>
            <a:gdLst/>
            <a:ahLst/>
            <a:cxnLst/>
            <a:rect l="l" t="t" r="r" b="b"/>
            <a:pathLst>
              <a:path w="1763520" h="1858782">
                <a:moveTo>
                  <a:pt x="0" y="0"/>
                </a:moveTo>
                <a:lnTo>
                  <a:pt x="1763520" y="0"/>
                </a:lnTo>
                <a:lnTo>
                  <a:pt x="1763520" y="1858782"/>
                </a:lnTo>
                <a:lnTo>
                  <a:pt x="0" y="18587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16273753" y="0"/>
            <a:ext cx="2043916" cy="1863796"/>
          </a:xfrm>
          <a:custGeom>
            <a:avLst/>
            <a:gdLst/>
            <a:ahLst/>
            <a:cxnLst/>
            <a:rect l="l" t="t" r="r" b="b"/>
            <a:pathLst>
              <a:path w="2043916" h="1863796">
                <a:moveTo>
                  <a:pt x="0" y="0"/>
                </a:moveTo>
                <a:lnTo>
                  <a:pt x="2043916" y="0"/>
                </a:lnTo>
                <a:lnTo>
                  <a:pt x="2043916" y="1863796"/>
                </a:lnTo>
                <a:lnTo>
                  <a:pt x="0" y="18637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a:off x="13513193" y="-203234"/>
            <a:ext cx="985547" cy="1231934"/>
          </a:xfrm>
          <a:custGeom>
            <a:avLst/>
            <a:gdLst/>
            <a:ahLst/>
            <a:cxnLst/>
            <a:rect l="l" t="t" r="r" b="b"/>
            <a:pathLst>
              <a:path w="985547" h="1231934">
                <a:moveTo>
                  <a:pt x="0" y="0"/>
                </a:moveTo>
                <a:lnTo>
                  <a:pt x="985547" y="0"/>
                </a:lnTo>
                <a:lnTo>
                  <a:pt x="985547" y="1231934"/>
                </a:lnTo>
                <a:lnTo>
                  <a:pt x="0" y="12319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a:off x="10747351" y="5143500"/>
            <a:ext cx="985547" cy="1231934"/>
          </a:xfrm>
          <a:custGeom>
            <a:avLst/>
            <a:gdLst/>
            <a:ahLst/>
            <a:cxnLst/>
            <a:rect l="l" t="t" r="r" b="b"/>
            <a:pathLst>
              <a:path w="985547" h="1231934">
                <a:moveTo>
                  <a:pt x="0" y="0"/>
                </a:moveTo>
                <a:lnTo>
                  <a:pt x="985547" y="0"/>
                </a:lnTo>
                <a:lnTo>
                  <a:pt x="985547" y="1231934"/>
                </a:lnTo>
                <a:lnTo>
                  <a:pt x="0" y="12319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a:off x="10907520" y="-261478"/>
            <a:ext cx="1282547" cy="1422179"/>
          </a:xfrm>
          <a:custGeom>
            <a:avLst/>
            <a:gdLst/>
            <a:ahLst/>
            <a:cxnLst/>
            <a:rect l="l" t="t" r="r" b="b"/>
            <a:pathLst>
              <a:path w="1282547" h="1422179">
                <a:moveTo>
                  <a:pt x="0" y="0"/>
                </a:moveTo>
                <a:lnTo>
                  <a:pt x="1282546" y="0"/>
                </a:lnTo>
                <a:lnTo>
                  <a:pt x="1282546" y="1422178"/>
                </a:lnTo>
                <a:lnTo>
                  <a:pt x="0" y="14221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17" name="Group 17"/>
          <p:cNvGrpSpPr/>
          <p:nvPr/>
        </p:nvGrpSpPr>
        <p:grpSpPr>
          <a:xfrm>
            <a:off x="313301" y="1028700"/>
            <a:ext cx="10905990" cy="8958264"/>
            <a:chOff x="0" y="0"/>
            <a:chExt cx="2872359" cy="2359378"/>
          </a:xfrm>
        </p:grpSpPr>
        <p:sp>
          <p:nvSpPr>
            <p:cNvPr id="18" name="Freeform 18"/>
            <p:cNvSpPr/>
            <p:nvPr/>
          </p:nvSpPr>
          <p:spPr>
            <a:xfrm>
              <a:off x="0" y="0"/>
              <a:ext cx="2872360" cy="2359378"/>
            </a:xfrm>
            <a:custGeom>
              <a:avLst/>
              <a:gdLst/>
              <a:ahLst/>
              <a:cxnLst/>
              <a:rect l="l" t="t" r="r" b="b"/>
              <a:pathLst>
                <a:path w="2872360" h="2359378">
                  <a:moveTo>
                    <a:pt x="28395" y="0"/>
                  </a:moveTo>
                  <a:lnTo>
                    <a:pt x="2843964" y="0"/>
                  </a:lnTo>
                  <a:cubicBezTo>
                    <a:pt x="2851495" y="0"/>
                    <a:pt x="2858718" y="2992"/>
                    <a:pt x="2864043" y="8317"/>
                  </a:cubicBezTo>
                  <a:cubicBezTo>
                    <a:pt x="2869368" y="13642"/>
                    <a:pt x="2872360" y="20864"/>
                    <a:pt x="2872360" y="28395"/>
                  </a:cubicBezTo>
                  <a:lnTo>
                    <a:pt x="2872360" y="2330983"/>
                  </a:lnTo>
                  <a:cubicBezTo>
                    <a:pt x="2872360" y="2338514"/>
                    <a:pt x="2869368" y="2345736"/>
                    <a:pt x="2864043" y="2351061"/>
                  </a:cubicBezTo>
                  <a:cubicBezTo>
                    <a:pt x="2858718" y="2356386"/>
                    <a:pt x="2851495" y="2359378"/>
                    <a:pt x="2843964" y="2359378"/>
                  </a:cubicBezTo>
                  <a:lnTo>
                    <a:pt x="28395" y="2359378"/>
                  </a:lnTo>
                  <a:cubicBezTo>
                    <a:pt x="20864" y="2359378"/>
                    <a:pt x="13642" y="2356386"/>
                    <a:pt x="8317" y="2351061"/>
                  </a:cubicBezTo>
                  <a:cubicBezTo>
                    <a:pt x="2992" y="2345736"/>
                    <a:pt x="0" y="2338514"/>
                    <a:pt x="0" y="2330983"/>
                  </a:cubicBezTo>
                  <a:lnTo>
                    <a:pt x="0" y="28395"/>
                  </a:lnTo>
                  <a:cubicBezTo>
                    <a:pt x="0" y="20864"/>
                    <a:pt x="2992" y="13642"/>
                    <a:pt x="8317" y="8317"/>
                  </a:cubicBezTo>
                  <a:cubicBezTo>
                    <a:pt x="13642" y="2992"/>
                    <a:pt x="20864" y="0"/>
                    <a:pt x="28395" y="0"/>
                  </a:cubicBezTo>
                  <a:close/>
                </a:path>
              </a:pathLst>
            </a:custGeom>
            <a:solidFill>
              <a:srgbClr val="FFFFFF"/>
            </a:solidFill>
          </p:spPr>
          <p:txBody>
            <a:bodyPr/>
            <a:lstStyle/>
            <a:p>
              <a:endParaRPr lang="en-US"/>
            </a:p>
          </p:txBody>
        </p:sp>
        <p:sp>
          <p:nvSpPr>
            <p:cNvPr id="19" name="TextBox 19"/>
            <p:cNvSpPr txBox="1"/>
            <p:nvPr/>
          </p:nvSpPr>
          <p:spPr>
            <a:xfrm>
              <a:off x="0" y="-28575"/>
              <a:ext cx="2872359" cy="2387953"/>
            </a:xfrm>
            <a:prstGeom prst="rect">
              <a:avLst/>
            </a:prstGeom>
          </p:spPr>
          <p:txBody>
            <a:bodyPr lIns="50800" tIns="50800" rIns="50800" bIns="50800" rtlCol="0" anchor="ctr"/>
            <a:lstStyle/>
            <a:p>
              <a:pPr algn="ctr">
                <a:lnSpc>
                  <a:spcPts val="2240"/>
                </a:lnSpc>
              </a:pPr>
              <a:endParaRPr/>
            </a:p>
          </p:txBody>
        </p:sp>
      </p:grpSp>
      <p:sp>
        <p:nvSpPr>
          <p:cNvPr id="20" name="Freeform 20"/>
          <p:cNvSpPr/>
          <p:nvPr/>
        </p:nvSpPr>
        <p:spPr>
          <a:xfrm rot="-10800000">
            <a:off x="11548793" y="801787"/>
            <a:ext cx="6490214" cy="3650745"/>
          </a:xfrm>
          <a:custGeom>
            <a:avLst/>
            <a:gdLst/>
            <a:ahLst/>
            <a:cxnLst/>
            <a:rect l="l" t="t" r="r" b="b"/>
            <a:pathLst>
              <a:path w="6490214" h="3650745">
                <a:moveTo>
                  <a:pt x="0" y="0"/>
                </a:moveTo>
                <a:lnTo>
                  <a:pt x="6490214" y="0"/>
                </a:lnTo>
                <a:lnTo>
                  <a:pt x="6490214" y="3650745"/>
                </a:lnTo>
                <a:lnTo>
                  <a:pt x="0" y="3650745"/>
                </a:lnTo>
                <a:lnTo>
                  <a:pt x="0" y="0"/>
                </a:lnTo>
                <a:close/>
              </a:path>
            </a:pathLst>
          </a:custGeom>
          <a:blipFill>
            <a:blip r:embed="rId12"/>
            <a:stretch>
              <a:fillRect l="-22690" t="-135575" b="-55246"/>
            </a:stretch>
          </a:blipFill>
        </p:spPr>
        <p:txBody>
          <a:bodyPr/>
          <a:lstStyle/>
          <a:p>
            <a:endParaRPr lang="en-US"/>
          </a:p>
        </p:txBody>
      </p:sp>
      <p:sp>
        <p:nvSpPr>
          <p:cNvPr id="21" name="Freeform 21"/>
          <p:cNvSpPr/>
          <p:nvPr/>
        </p:nvSpPr>
        <p:spPr>
          <a:xfrm>
            <a:off x="12040825" y="5049155"/>
            <a:ext cx="4678001" cy="4432411"/>
          </a:xfrm>
          <a:custGeom>
            <a:avLst/>
            <a:gdLst/>
            <a:ahLst/>
            <a:cxnLst/>
            <a:rect l="l" t="t" r="r" b="b"/>
            <a:pathLst>
              <a:path w="4678001" h="4432411">
                <a:moveTo>
                  <a:pt x="0" y="0"/>
                </a:moveTo>
                <a:lnTo>
                  <a:pt x="4678000" y="0"/>
                </a:lnTo>
                <a:lnTo>
                  <a:pt x="4678000" y="4432411"/>
                </a:lnTo>
                <a:lnTo>
                  <a:pt x="0" y="4432411"/>
                </a:lnTo>
                <a:lnTo>
                  <a:pt x="0" y="0"/>
                </a:lnTo>
                <a:close/>
              </a:path>
            </a:pathLst>
          </a:custGeom>
          <a:blipFill>
            <a:blip r:embed="rId13"/>
            <a:stretch>
              <a:fillRect l="-14443" t="-5464" r="-46300" b="-120737"/>
            </a:stretch>
          </a:blipFill>
        </p:spPr>
        <p:txBody>
          <a:bodyPr/>
          <a:lstStyle/>
          <a:p>
            <a:endParaRPr lang="en-US"/>
          </a:p>
        </p:txBody>
      </p:sp>
      <p:sp>
        <p:nvSpPr>
          <p:cNvPr id="22" name="TextBox 22"/>
          <p:cNvSpPr txBox="1"/>
          <p:nvPr/>
        </p:nvSpPr>
        <p:spPr>
          <a:xfrm>
            <a:off x="0" y="-81896"/>
            <a:ext cx="5226793" cy="1038746"/>
          </a:xfrm>
          <a:prstGeom prst="rect">
            <a:avLst/>
          </a:prstGeom>
        </p:spPr>
        <p:txBody>
          <a:bodyPr lIns="0" tIns="0" rIns="0" bIns="0" rtlCol="0" anchor="t">
            <a:spAutoFit/>
          </a:bodyPr>
          <a:lstStyle/>
          <a:p>
            <a:pPr algn="ctr">
              <a:lnSpc>
                <a:spcPts val="8399"/>
              </a:lnSpc>
              <a:spcBef>
                <a:spcPct val="0"/>
              </a:spcBef>
            </a:pPr>
            <a:r>
              <a:rPr lang="en-US" sz="5999" dirty="0">
                <a:latin typeface="League Spartan"/>
                <a:ea typeface="League Spartan"/>
                <a:cs typeface="League Spartan"/>
                <a:sym typeface="League Spartan"/>
              </a:rPr>
              <a:t>Background</a:t>
            </a:r>
          </a:p>
        </p:txBody>
      </p:sp>
      <p:sp>
        <p:nvSpPr>
          <p:cNvPr id="23" name="TextBox 23"/>
          <p:cNvSpPr txBox="1"/>
          <p:nvPr/>
        </p:nvSpPr>
        <p:spPr>
          <a:xfrm>
            <a:off x="539962" y="7195149"/>
            <a:ext cx="10319712" cy="2676567"/>
          </a:xfrm>
          <a:prstGeom prst="rect">
            <a:avLst/>
          </a:prstGeom>
        </p:spPr>
        <p:txBody>
          <a:bodyPr lIns="0" tIns="0" rIns="0" bIns="0" rtlCol="0" anchor="t">
            <a:spAutoFit/>
          </a:bodyPr>
          <a:lstStyle/>
          <a:p>
            <a:pPr algn="l">
              <a:lnSpc>
                <a:spcPts val="3483"/>
              </a:lnSpc>
            </a:pPr>
            <a:endParaRPr dirty="0"/>
          </a:p>
          <a:p>
            <a:pPr algn="l">
              <a:lnSpc>
                <a:spcPts val="3483"/>
              </a:lnSpc>
            </a:pPr>
            <a:endParaRPr dirty="0"/>
          </a:p>
          <a:p>
            <a:pPr marL="537255" lvl="1" indent="-268628" algn="l">
              <a:lnSpc>
                <a:spcPts val="3483"/>
              </a:lnSpc>
              <a:buFont typeface="Arial"/>
              <a:buChar char="•"/>
            </a:pPr>
            <a:r>
              <a:rPr lang="en-US" sz="2488" dirty="0">
                <a:latin typeface="League Spartan"/>
                <a:ea typeface="League Spartan"/>
                <a:cs typeface="League Spartan"/>
                <a:sym typeface="League Spartan"/>
              </a:rPr>
              <a:t>No study to date has investigated the outer microbiome of early juveniles, which is known to be the most vulnerable phase of the life cycle of marine invertebrates.</a:t>
            </a:r>
          </a:p>
          <a:p>
            <a:pPr algn="l">
              <a:lnSpc>
                <a:spcPts val="3483"/>
              </a:lnSpc>
            </a:pPr>
            <a:endParaRPr lang="en-US" sz="2488" dirty="0">
              <a:solidFill>
                <a:srgbClr val="766E3C"/>
              </a:solidFill>
              <a:latin typeface="League Spartan"/>
              <a:ea typeface="League Spartan"/>
              <a:cs typeface="League Spartan"/>
              <a:sym typeface="League Spartan"/>
            </a:endParaRPr>
          </a:p>
        </p:txBody>
      </p:sp>
      <p:sp>
        <p:nvSpPr>
          <p:cNvPr id="24" name="TextBox 24"/>
          <p:cNvSpPr txBox="1"/>
          <p:nvPr/>
        </p:nvSpPr>
        <p:spPr>
          <a:xfrm>
            <a:off x="587808" y="1350947"/>
            <a:ext cx="10367557" cy="1330492"/>
          </a:xfrm>
          <a:prstGeom prst="rect">
            <a:avLst/>
          </a:prstGeom>
        </p:spPr>
        <p:txBody>
          <a:bodyPr lIns="0" tIns="0" rIns="0" bIns="0" rtlCol="0" anchor="t">
            <a:spAutoFit/>
          </a:bodyPr>
          <a:lstStyle/>
          <a:p>
            <a:pPr marL="539746" lvl="1" indent="-269873" algn="l">
              <a:lnSpc>
                <a:spcPts val="3499"/>
              </a:lnSpc>
              <a:buFont typeface="Arial"/>
              <a:buChar char="•"/>
            </a:pPr>
            <a:r>
              <a:rPr lang="en-US" sz="2499" dirty="0">
                <a:latin typeface="League Spartan"/>
                <a:ea typeface="League Spartan"/>
                <a:cs typeface="League Spartan"/>
                <a:sym typeface="League Spartan"/>
              </a:rPr>
              <a:t>Marine ecosystems </a:t>
            </a:r>
            <a:r>
              <a:rPr lang="en-US" sz="2499" dirty="0" err="1">
                <a:latin typeface="League Spartan"/>
                <a:ea typeface="League Spartan"/>
                <a:cs typeface="League Spartan"/>
                <a:sym typeface="League Spartan"/>
              </a:rPr>
              <a:t>harbour</a:t>
            </a:r>
            <a:r>
              <a:rPr lang="en-US" sz="2499" dirty="0">
                <a:latin typeface="League Spartan"/>
                <a:ea typeface="League Spartan"/>
                <a:cs typeface="League Spartan"/>
                <a:sym typeface="League Spartan"/>
              </a:rPr>
              <a:t> a diverse variety of bacterial communities - EVERYTHING has bacteria on it! </a:t>
            </a:r>
          </a:p>
          <a:p>
            <a:pPr algn="l">
              <a:lnSpc>
                <a:spcPts val="3499"/>
              </a:lnSpc>
            </a:pPr>
            <a:endParaRPr lang="en-US" sz="2499" dirty="0">
              <a:solidFill>
                <a:srgbClr val="766E3C"/>
              </a:solidFill>
              <a:latin typeface="League Spartan"/>
              <a:ea typeface="League Spartan"/>
              <a:cs typeface="League Spartan"/>
              <a:sym typeface="League Spartan"/>
            </a:endParaRPr>
          </a:p>
        </p:txBody>
      </p:sp>
      <p:sp>
        <p:nvSpPr>
          <p:cNvPr id="25" name="TextBox 25"/>
          <p:cNvSpPr txBox="1"/>
          <p:nvPr/>
        </p:nvSpPr>
        <p:spPr>
          <a:xfrm>
            <a:off x="539962" y="2139003"/>
            <a:ext cx="10367557" cy="2228174"/>
          </a:xfrm>
          <a:prstGeom prst="rect">
            <a:avLst/>
          </a:prstGeom>
        </p:spPr>
        <p:txBody>
          <a:bodyPr lIns="0" tIns="0" rIns="0" bIns="0" rtlCol="0" anchor="t">
            <a:spAutoFit/>
          </a:bodyPr>
          <a:lstStyle/>
          <a:p>
            <a:pPr algn="l">
              <a:lnSpc>
                <a:spcPts val="3499"/>
              </a:lnSpc>
            </a:pPr>
            <a:endParaRPr dirty="0"/>
          </a:p>
          <a:p>
            <a:pPr marL="539746" lvl="1" indent="-269873" algn="l">
              <a:lnSpc>
                <a:spcPts val="3499"/>
              </a:lnSpc>
              <a:buFont typeface="Arial"/>
              <a:buChar char="•"/>
            </a:pPr>
            <a:r>
              <a:rPr lang="en-US" sz="2499" dirty="0">
                <a:latin typeface="League Spartan"/>
                <a:ea typeface="League Spartan"/>
                <a:cs typeface="League Spartan"/>
                <a:sym typeface="League Spartan"/>
              </a:rPr>
              <a:t>Some bacteria are harmful pathogens, others are beneficial and many have no effect.</a:t>
            </a:r>
          </a:p>
          <a:p>
            <a:pPr algn="l">
              <a:lnSpc>
                <a:spcPts val="3499"/>
              </a:lnSpc>
            </a:pPr>
            <a:endParaRPr lang="en-US" sz="2499" dirty="0">
              <a:solidFill>
                <a:srgbClr val="766E3C"/>
              </a:solidFill>
              <a:latin typeface="League Spartan"/>
              <a:ea typeface="League Spartan"/>
              <a:cs typeface="League Spartan"/>
              <a:sym typeface="League Spartan"/>
            </a:endParaRPr>
          </a:p>
          <a:p>
            <a:pPr algn="l">
              <a:lnSpc>
                <a:spcPts val="3499"/>
              </a:lnSpc>
            </a:pPr>
            <a:endParaRPr lang="en-US" sz="2499" dirty="0">
              <a:solidFill>
                <a:srgbClr val="766E3C"/>
              </a:solidFill>
              <a:latin typeface="League Spartan"/>
              <a:ea typeface="League Spartan"/>
              <a:cs typeface="League Spartan"/>
              <a:sym typeface="League Spartan"/>
            </a:endParaRPr>
          </a:p>
        </p:txBody>
      </p:sp>
      <p:sp>
        <p:nvSpPr>
          <p:cNvPr id="26" name="TextBox 26"/>
          <p:cNvSpPr txBox="1"/>
          <p:nvPr/>
        </p:nvSpPr>
        <p:spPr>
          <a:xfrm>
            <a:off x="582518" y="3376439"/>
            <a:ext cx="10367557" cy="3125856"/>
          </a:xfrm>
          <a:prstGeom prst="rect">
            <a:avLst/>
          </a:prstGeom>
        </p:spPr>
        <p:txBody>
          <a:bodyPr lIns="0" tIns="0" rIns="0" bIns="0" rtlCol="0" anchor="t">
            <a:spAutoFit/>
          </a:bodyPr>
          <a:lstStyle/>
          <a:p>
            <a:pPr algn="l">
              <a:lnSpc>
                <a:spcPts val="3499"/>
              </a:lnSpc>
            </a:pPr>
            <a:endParaRPr dirty="0"/>
          </a:p>
          <a:p>
            <a:pPr marL="539746" lvl="1" indent="-269873" algn="l">
              <a:lnSpc>
                <a:spcPts val="3499"/>
              </a:lnSpc>
              <a:buFont typeface="Arial"/>
              <a:buChar char="•"/>
            </a:pPr>
            <a:r>
              <a:rPr lang="en-US" sz="2499" dirty="0">
                <a:latin typeface="League Spartan"/>
                <a:ea typeface="League Spartan"/>
                <a:cs typeface="League Spartan"/>
                <a:sym typeface="League Spartan"/>
              </a:rPr>
              <a:t>Importance of the microbiome: </a:t>
            </a:r>
          </a:p>
          <a:p>
            <a:pPr marL="1079492" lvl="2" indent="-359831" algn="l">
              <a:lnSpc>
                <a:spcPts val="3499"/>
              </a:lnSpc>
              <a:buFont typeface="Arial"/>
              <a:buChar char="⚬"/>
            </a:pPr>
            <a:r>
              <a:rPr lang="en-US" sz="2499" dirty="0">
                <a:latin typeface="League Spartan"/>
                <a:ea typeface="League Spartan"/>
                <a:cs typeface="League Spartan"/>
                <a:sym typeface="League Spartan"/>
              </a:rPr>
              <a:t>Immune </a:t>
            </a:r>
            <a:r>
              <a:rPr lang="en-US" sz="2499" dirty="0" err="1">
                <a:latin typeface="League Spartan"/>
                <a:ea typeface="League Spartan"/>
                <a:cs typeface="League Spartan"/>
                <a:sym typeface="League Spartan"/>
              </a:rPr>
              <a:t>defence</a:t>
            </a:r>
            <a:r>
              <a:rPr lang="en-US" sz="2499" dirty="0">
                <a:latin typeface="League Spartan"/>
                <a:ea typeface="League Spartan"/>
                <a:cs typeface="League Spartan"/>
                <a:sym typeface="League Spartan"/>
              </a:rPr>
              <a:t> </a:t>
            </a:r>
          </a:p>
          <a:p>
            <a:pPr marL="1079492" lvl="2" indent="-359831" algn="l">
              <a:lnSpc>
                <a:spcPts val="3499"/>
              </a:lnSpc>
              <a:buFont typeface="Arial"/>
              <a:buChar char="⚬"/>
            </a:pPr>
            <a:r>
              <a:rPr lang="en-US" sz="2499" dirty="0">
                <a:latin typeface="League Spartan"/>
                <a:ea typeface="League Spartan"/>
                <a:cs typeface="League Spartan"/>
                <a:sym typeface="League Spartan"/>
              </a:rPr>
              <a:t>Digestion</a:t>
            </a:r>
          </a:p>
          <a:p>
            <a:pPr marL="1079492" lvl="2" indent="-359831" algn="l">
              <a:lnSpc>
                <a:spcPts val="3499"/>
              </a:lnSpc>
              <a:buFont typeface="Arial"/>
              <a:buChar char="⚬"/>
            </a:pPr>
            <a:r>
              <a:rPr lang="en-US" sz="2499" dirty="0">
                <a:latin typeface="League Spartan"/>
                <a:ea typeface="League Spartan"/>
                <a:cs typeface="League Spartan"/>
                <a:sym typeface="League Spartan"/>
              </a:rPr>
              <a:t>Better environmental adaptations</a:t>
            </a:r>
          </a:p>
          <a:p>
            <a:pPr algn="l">
              <a:lnSpc>
                <a:spcPts val="3499"/>
              </a:lnSpc>
            </a:pPr>
            <a:endParaRPr lang="en-US" sz="2499" dirty="0">
              <a:solidFill>
                <a:srgbClr val="766E3C"/>
              </a:solidFill>
              <a:latin typeface="League Spartan"/>
              <a:ea typeface="League Spartan"/>
              <a:cs typeface="League Spartan"/>
              <a:sym typeface="League Spartan"/>
            </a:endParaRPr>
          </a:p>
          <a:p>
            <a:pPr algn="l">
              <a:lnSpc>
                <a:spcPts val="3499"/>
              </a:lnSpc>
            </a:pPr>
            <a:endParaRPr lang="en-US" sz="2499" dirty="0">
              <a:solidFill>
                <a:srgbClr val="766E3C"/>
              </a:solidFill>
              <a:latin typeface="League Spartan"/>
              <a:ea typeface="League Spartan"/>
              <a:cs typeface="League Spartan"/>
              <a:sym typeface="League Spartan"/>
            </a:endParaRPr>
          </a:p>
        </p:txBody>
      </p:sp>
      <p:sp>
        <p:nvSpPr>
          <p:cNvPr id="27" name="TextBox 27"/>
          <p:cNvSpPr txBox="1"/>
          <p:nvPr/>
        </p:nvSpPr>
        <p:spPr>
          <a:xfrm>
            <a:off x="539962" y="5086350"/>
            <a:ext cx="10415403" cy="3126305"/>
          </a:xfrm>
          <a:prstGeom prst="rect">
            <a:avLst/>
          </a:prstGeom>
        </p:spPr>
        <p:txBody>
          <a:bodyPr lIns="0" tIns="0" rIns="0" bIns="0" rtlCol="0" anchor="t">
            <a:spAutoFit/>
          </a:bodyPr>
          <a:lstStyle/>
          <a:p>
            <a:pPr algn="l">
              <a:lnSpc>
                <a:spcPts val="3516"/>
              </a:lnSpc>
            </a:pPr>
            <a:endParaRPr dirty="0"/>
          </a:p>
          <a:p>
            <a:pPr algn="l">
              <a:lnSpc>
                <a:spcPts val="3516"/>
              </a:lnSpc>
            </a:pPr>
            <a:endParaRPr dirty="0"/>
          </a:p>
          <a:p>
            <a:pPr marL="542237" lvl="1" indent="-271119" algn="l">
              <a:lnSpc>
                <a:spcPts val="3516"/>
              </a:lnSpc>
              <a:buFont typeface="Arial"/>
              <a:buChar char="•"/>
            </a:pPr>
            <a:r>
              <a:rPr lang="en-US" sz="2511" dirty="0">
                <a:latin typeface="League Spartan"/>
                <a:ea typeface="League Spartan"/>
                <a:cs typeface="League Spartan"/>
                <a:sym typeface="League Spartan"/>
              </a:rPr>
              <a:t>Previous studies have examined: </a:t>
            </a:r>
          </a:p>
          <a:p>
            <a:pPr marL="1084474" lvl="2" indent="-361491" algn="l">
              <a:lnSpc>
                <a:spcPts val="3516"/>
              </a:lnSpc>
              <a:buFont typeface="Arial"/>
              <a:buChar char="⚬"/>
            </a:pPr>
            <a:r>
              <a:rPr lang="en-US" sz="2511" dirty="0">
                <a:latin typeface="League Spartan"/>
                <a:ea typeface="League Spartan"/>
                <a:cs typeface="League Spartan"/>
                <a:sym typeface="League Spartan"/>
              </a:rPr>
              <a:t>Gut microbiome - for human consumption</a:t>
            </a:r>
          </a:p>
          <a:p>
            <a:pPr marL="1084474" lvl="2" indent="-361491" algn="l">
              <a:lnSpc>
                <a:spcPts val="3516"/>
              </a:lnSpc>
              <a:buFont typeface="Arial"/>
              <a:buChar char="⚬"/>
            </a:pPr>
            <a:r>
              <a:rPr lang="en-US" sz="2511" dirty="0">
                <a:latin typeface="League Spartan"/>
                <a:ea typeface="League Spartan"/>
                <a:cs typeface="League Spartan"/>
                <a:sym typeface="League Spartan"/>
              </a:rPr>
              <a:t>Adult life stage because it is more easily accessed - larger body mass</a:t>
            </a:r>
          </a:p>
          <a:p>
            <a:pPr algn="l">
              <a:lnSpc>
                <a:spcPts val="3516"/>
              </a:lnSpc>
            </a:pPr>
            <a:endParaRPr lang="en-US" sz="2511" dirty="0">
              <a:solidFill>
                <a:srgbClr val="766E3C"/>
              </a:solidFill>
              <a:latin typeface="League Spartan"/>
              <a:ea typeface="League Spartan"/>
              <a:cs typeface="League Spartan"/>
              <a:sym typeface="League Spart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9DBD4"/>
        </a:solidFill>
        <a:effectLst/>
      </p:bgPr>
    </p:bg>
    <p:spTree>
      <p:nvGrpSpPr>
        <p:cNvPr id="1" name=""/>
        <p:cNvGrpSpPr/>
        <p:nvPr/>
      </p:nvGrpSpPr>
      <p:grpSpPr>
        <a:xfrm>
          <a:off x="0" y="0"/>
          <a:ext cx="0" cy="0"/>
          <a:chOff x="0" y="0"/>
          <a:chExt cx="0" cy="0"/>
        </a:xfrm>
      </p:grpSpPr>
      <p:sp>
        <p:nvSpPr>
          <p:cNvPr id="2" name="TextBox 2"/>
          <p:cNvSpPr txBox="1"/>
          <p:nvPr/>
        </p:nvSpPr>
        <p:spPr>
          <a:xfrm>
            <a:off x="4754043" y="1382219"/>
            <a:ext cx="8282739" cy="1211870"/>
          </a:xfrm>
          <a:prstGeom prst="rect">
            <a:avLst/>
          </a:prstGeom>
        </p:spPr>
        <p:txBody>
          <a:bodyPr lIns="0" tIns="0" rIns="0" bIns="0" rtlCol="0" anchor="t">
            <a:spAutoFit/>
          </a:bodyPr>
          <a:lstStyle/>
          <a:p>
            <a:pPr algn="ctr">
              <a:lnSpc>
                <a:spcPts val="9799"/>
              </a:lnSpc>
              <a:spcBef>
                <a:spcPct val="0"/>
              </a:spcBef>
            </a:pPr>
            <a:r>
              <a:rPr lang="en-US" sz="6999" spc="-139" dirty="0">
                <a:latin typeface="League Spartan"/>
                <a:ea typeface="League Spartan"/>
                <a:cs typeface="League Spartan"/>
                <a:sym typeface="League Spartan"/>
              </a:rPr>
              <a:t>Research</a:t>
            </a:r>
            <a:r>
              <a:rPr lang="en-US" sz="6999" spc="-139" dirty="0">
                <a:solidFill>
                  <a:srgbClr val="766E3C"/>
                </a:solidFill>
                <a:latin typeface="League Spartan"/>
                <a:ea typeface="League Spartan"/>
                <a:cs typeface="League Spartan"/>
                <a:sym typeface="League Spartan"/>
              </a:rPr>
              <a:t> </a:t>
            </a:r>
            <a:r>
              <a:rPr lang="en-US" sz="6999" spc="-139" dirty="0">
                <a:latin typeface="League Spartan"/>
                <a:ea typeface="League Spartan"/>
                <a:cs typeface="League Spartan"/>
                <a:sym typeface="League Spartan"/>
              </a:rPr>
              <a:t>Question</a:t>
            </a:r>
          </a:p>
        </p:txBody>
      </p:sp>
      <p:sp>
        <p:nvSpPr>
          <p:cNvPr id="3" name="Freeform 3"/>
          <p:cNvSpPr/>
          <p:nvPr/>
        </p:nvSpPr>
        <p:spPr>
          <a:xfrm>
            <a:off x="-293952" y="5778721"/>
            <a:ext cx="2043916" cy="1863796"/>
          </a:xfrm>
          <a:custGeom>
            <a:avLst/>
            <a:gdLst/>
            <a:ahLst/>
            <a:cxnLst/>
            <a:rect l="l" t="t" r="r" b="b"/>
            <a:pathLst>
              <a:path w="2043916" h="1863796">
                <a:moveTo>
                  <a:pt x="0" y="0"/>
                </a:moveTo>
                <a:lnTo>
                  <a:pt x="2043916" y="0"/>
                </a:lnTo>
                <a:lnTo>
                  <a:pt x="2043916" y="1863796"/>
                </a:lnTo>
                <a:lnTo>
                  <a:pt x="0" y="18637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387939" y="2562309"/>
            <a:ext cx="1855803" cy="1714298"/>
          </a:xfrm>
          <a:custGeom>
            <a:avLst/>
            <a:gdLst/>
            <a:ahLst/>
            <a:cxnLst/>
            <a:rect l="l" t="t" r="r" b="b"/>
            <a:pathLst>
              <a:path w="1855803" h="1714298">
                <a:moveTo>
                  <a:pt x="0" y="0"/>
                </a:moveTo>
                <a:lnTo>
                  <a:pt x="1855803" y="0"/>
                </a:lnTo>
                <a:lnTo>
                  <a:pt x="1855803" y="1714298"/>
                </a:lnTo>
                <a:lnTo>
                  <a:pt x="0" y="17142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6524480" y="6017532"/>
            <a:ext cx="1763520" cy="1858782"/>
          </a:xfrm>
          <a:custGeom>
            <a:avLst/>
            <a:gdLst/>
            <a:ahLst/>
            <a:cxnLst/>
            <a:rect l="l" t="t" r="r" b="b"/>
            <a:pathLst>
              <a:path w="1763520" h="1858782">
                <a:moveTo>
                  <a:pt x="0" y="0"/>
                </a:moveTo>
                <a:lnTo>
                  <a:pt x="1763520" y="0"/>
                </a:lnTo>
                <a:lnTo>
                  <a:pt x="1763520" y="1858782"/>
                </a:lnTo>
                <a:lnTo>
                  <a:pt x="0" y="18587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3443072" y="7881328"/>
            <a:ext cx="985547" cy="1231934"/>
          </a:xfrm>
          <a:custGeom>
            <a:avLst/>
            <a:gdLst/>
            <a:ahLst/>
            <a:cxnLst/>
            <a:rect l="l" t="t" r="r" b="b"/>
            <a:pathLst>
              <a:path w="985547" h="1231934">
                <a:moveTo>
                  <a:pt x="0" y="0"/>
                </a:moveTo>
                <a:lnTo>
                  <a:pt x="985547" y="0"/>
                </a:lnTo>
                <a:lnTo>
                  <a:pt x="985547" y="1231934"/>
                </a:lnTo>
                <a:lnTo>
                  <a:pt x="0" y="12319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7005453" y="-124911"/>
            <a:ext cx="1282547" cy="1422179"/>
          </a:xfrm>
          <a:custGeom>
            <a:avLst/>
            <a:gdLst/>
            <a:ahLst/>
            <a:cxnLst/>
            <a:rect l="l" t="t" r="r" b="b"/>
            <a:pathLst>
              <a:path w="1282547" h="1422179">
                <a:moveTo>
                  <a:pt x="0" y="0"/>
                </a:moveTo>
                <a:lnTo>
                  <a:pt x="1282547" y="0"/>
                </a:lnTo>
                <a:lnTo>
                  <a:pt x="1282547" y="1422179"/>
                </a:lnTo>
                <a:lnTo>
                  <a:pt x="0" y="14221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11428259" y="4739"/>
            <a:ext cx="1548813" cy="1326347"/>
          </a:xfrm>
          <a:custGeom>
            <a:avLst/>
            <a:gdLst/>
            <a:ahLst/>
            <a:cxnLst/>
            <a:rect l="l" t="t" r="r" b="b"/>
            <a:pathLst>
              <a:path w="1548813" h="1326347">
                <a:moveTo>
                  <a:pt x="0" y="0"/>
                </a:moveTo>
                <a:lnTo>
                  <a:pt x="1548813" y="0"/>
                </a:lnTo>
                <a:lnTo>
                  <a:pt x="1548813" y="1326347"/>
                </a:lnTo>
                <a:lnTo>
                  <a:pt x="0" y="132634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a:off x="15051280" y="2119257"/>
            <a:ext cx="1763520" cy="1858782"/>
          </a:xfrm>
          <a:custGeom>
            <a:avLst/>
            <a:gdLst/>
            <a:ahLst/>
            <a:cxnLst/>
            <a:rect l="l" t="t" r="r" b="b"/>
            <a:pathLst>
              <a:path w="1763520" h="1858782">
                <a:moveTo>
                  <a:pt x="0" y="0"/>
                </a:moveTo>
                <a:lnTo>
                  <a:pt x="1763520" y="0"/>
                </a:lnTo>
                <a:lnTo>
                  <a:pt x="1763520" y="1858782"/>
                </a:lnTo>
                <a:lnTo>
                  <a:pt x="0" y="18587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3054086" y="586178"/>
            <a:ext cx="1763520" cy="1858782"/>
          </a:xfrm>
          <a:custGeom>
            <a:avLst/>
            <a:gdLst/>
            <a:ahLst/>
            <a:cxnLst/>
            <a:rect l="l" t="t" r="r" b="b"/>
            <a:pathLst>
              <a:path w="1763520" h="1858782">
                <a:moveTo>
                  <a:pt x="0" y="0"/>
                </a:moveTo>
                <a:lnTo>
                  <a:pt x="1763519" y="0"/>
                </a:lnTo>
                <a:lnTo>
                  <a:pt x="1763519" y="1858783"/>
                </a:lnTo>
                <a:lnTo>
                  <a:pt x="0" y="18587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467864" y="8497295"/>
            <a:ext cx="1855803" cy="1714298"/>
          </a:xfrm>
          <a:custGeom>
            <a:avLst/>
            <a:gdLst/>
            <a:ahLst/>
            <a:cxnLst/>
            <a:rect l="l" t="t" r="r" b="b"/>
            <a:pathLst>
              <a:path w="1855803" h="1714298">
                <a:moveTo>
                  <a:pt x="0" y="0"/>
                </a:moveTo>
                <a:lnTo>
                  <a:pt x="1855803" y="0"/>
                </a:lnTo>
                <a:lnTo>
                  <a:pt x="1855803" y="1714298"/>
                </a:lnTo>
                <a:lnTo>
                  <a:pt x="0" y="17142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16718825" y="3978039"/>
            <a:ext cx="1855803" cy="1714298"/>
          </a:xfrm>
          <a:custGeom>
            <a:avLst/>
            <a:gdLst/>
            <a:ahLst/>
            <a:cxnLst/>
            <a:rect l="l" t="t" r="r" b="b"/>
            <a:pathLst>
              <a:path w="1855803" h="1714298">
                <a:moveTo>
                  <a:pt x="0" y="0"/>
                </a:moveTo>
                <a:lnTo>
                  <a:pt x="1855803" y="0"/>
                </a:lnTo>
                <a:lnTo>
                  <a:pt x="1855803" y="1714298"/>
                </a:lnTo>
                <a:lnTo>
                  <a:pt x="0" y="17142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235232" y="8122510"/>
            <a:ext cx="985547" cy="1231934"/>
          </a:xfrm>
          <a:custGeom>
            <a:avLst/>
            <a:gdLst/>
            <a:ahLst/>
            <a:cxnLst/>
            <a:rect l="l" t="t" r="r" b="b"/>
            <a:pathLst>
              <a:path w="985547" h="1231934">
                <a:moveTo>
                  <a:pt x="0" y="0"/>
                </a:moveTo>
                <a:lnTo>
                  <a:pt x="985548" y="0"/>
                </a:lnTo>
                <a:lnTo>
                  <a:pt x="985548" y="1231934"/>
                </a:lnTo>
                <a:lnTo>
                  <a:pt x="0" y="12319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a:off x="47189" y="99152"/>
            <a:ext cx="985547" cy="1231934"/>
          </a:xfrm>
          <a:custGeom>
            <a:avLst/>
            <a:gdLst/>
            <a:ahLst/>
            <a:cxnLst/>
            <a:rect l="l" t="t" r="r" b="b"/>
            <a:pathLst>
              <a:path w="985547" h="1231934">
                <a:moveTo>
                  <a:pt x="0" y="0"/>
                </a:moveTo>
                <a:lnTo>
                  <a:pt x="985547" y="0"/>
                </a:lnTo>
                <a:lnTo>
                  <a:pt x="985547" y="1231934"/>
                </a:lnTo>
                <a:lnTo>
                  <a:pt x="0" y="12319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a:off x="14947493" y="283635"/>
            <a:ext cx="985547" cy="1231934"/>
          </a:xfrm>
          <a:custGeom>
            <a:avLst/>
            <a:gdLst/>
            <a:ahLst/>
            <a:cxnLst/>
            <a:rect l="l" t="t" r="r" b="b"/>
            <a:pathLst>
              <a:path w="985547" h="1231934">
                <a:moveTo>
                  <a:pt x="0" y="0"/>
                </a:moveTo>
                <a:lnTo>
                  <a:pt x="985547" y="0"/>
                </a:lnTo>
                <a:lnTo>
                  <a:pt x="985547" y="1231934"/>
                </a:lnTo>
                <a:lnTo>
                  <a:pt x="0" y="12319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a:off x="13396351" y="8497295"/>
            <a:ext cx="2043916" cy="1863796"/>
          </a:xfrm>
          <a:custGeom>
            <a:avLst/>
            <a:gdLst/>
            <a:ahLst/>
            <a:cxnLst/>
            <a:rect l="l" t="t" r="r" b="b"/>
            <a:pathLst>
              <a:path w="2043916" h="1863796">
                <a:moveTo>
                  <a:pt x="0" y="0"/>
                </a:moveTo>
                <a:lnTo>
                  <a:pt x="2043916" y="0"/>
                </a:lnTo>
                <a:lnTo>
                  <a:pt x="2043916" y="1863795"/>
                </a:lnTo>
                <a:lnTo>
                  <a:pt x="0" y="18637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Freeform 17"/>
          <p:cNvSpPr/>
          <p:nvPr/>
        </p:nvSpPr>
        <p:spPr>
          <a:xfrm>
            <a:off x="5239379" y="8502308"/>
            <a:ext cx="1763520" cy="1858782"/>
          </a:xfrm>
          <a:custGeom>
            <a:avLst/>
            <a:gdLst/>
            <a:ahLst/>
            <a:cxnLst/>
            <a:rect l="l" t="t" r="r" b="b"/>
            <a:pathLst>
              <a:path w="1763520" h="1858782">
                <a:moveTo>
                  <a:pt x="0" y="0"/>
                </a:moveTo>
                <a:lnTo>
                  <a:pt x="1763520" y="0"/>
                </a:lnTo>
                <a:lnTo>
                  <a:pt x="1763520" y="1858782"/>
                </a:lnTo>
                <a:lnTo>
                  <a:pt x="0" y="18587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a:off x="8502727" y="8864821"/>
            <a:ext cx="1282547" cy="1422179"/>
          </a:xfrm>
          <a:custGeom>
            <a:avLst/>
            <a:gdLst/>
            <a:ahLst/>
            <a:cxnLst/>
            <a:rect l="l" t="t" r="r" b="b"/>
            <a:pathLst>
              <a:path w="1282547" h="1422179">
                <a:moveTo>
                  <a:pt x="0" y="0"/>
                </a:moveTo>
                <a:lnTo>
                  <a:pt x="1282546" y="0"/>
                </a:lnTo>
                <a:lnTo>
                  <a:pt x="1282546" y="1422179"/>
                </a:lnTo>
                <a:lnTo>
                  <a:pt x="0" y="14221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Freeform 19"/>
          <p:cNvSpPr/>
          <p:nvPr/>
        </p:nvSpPr>
        <p:spPr>
          <a:xfrm>
            <a:off x="16935692" y="8643354"/>
            <a:ext cx="1282547" cy="1422179"/>
          </a:xfrm>
          <a:custGeom>
            <a:avLst/>
            <a:gdLst/>
            <a:ahLst/>
            <a:cxnLst/>
            <a:rect l="l" t="t" r="r" b="b"/>
            <a:pathLst>
              <a:path w="1282547" h="1422179">
                <a:moveTo>
                  <a:pt x="0" y="0"/>
                </a:moveTo>
                <a:lnTo>
                  <a:pt x="1282546" y="0"/>
                </a:lnTo>
                <a:lnTo>
                  <a:pt x="1282546" y="1422179"/>
                </a:lnTo>
                <a:lnTo>
                  <a:pt x="0" y="14221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Freeform 20"/>
          <p:cNvSpPr/>
          <p:nvPr/>
        </p:nvSpPr>
        <p:spPr>
          <a:xfrm>
            <a:off x="5239379" y="-522576"/>
            <a:ext cx="1282547" cy="1422179"/>
          </a:xfrm>
          <a:custGeom>
            <a:avLst/>
            <a:gdLst/>
            <a:ahLst/>
            <a:cxnLst/>
            <a:rect l="l" t="t" r="r" b="b"/>
            <a:pathLst>
              <a:path w="1282547" h="1422179">
                <a:moveTo>
                  <a:pt x="0" y="0"/>
                </a:moveTo>
                <a:lnTo>
                  <a:pt x="1282547" y="0"/>
                </a:lnTo>
                <a:lnTo>
                  <a:pt x="1282547" y="1422178"/>
                </a:lnTo>
                <a:lnTo>
                  <a:pt x="0" y="14221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1" name="TextBox 21"/>
          <p:cNvSpPr txBox="1"/>
          <p:nvPr/>
        </p:nvSpPr>
        <p:spPr>
          <a:xfrm>
            <a:off x="2395765" y="3804278"/>
            <a:ext cx="12999293" cy="3558667"/>
          </a:xfrm>
          <a:prstGeom prst="rect">
            <a:avLst/>
          </a:prstGeom>
        </p:spPr>
        <p:txBody>
          <a:bodyPr lIns="0" tIns="0" rIns="0" bIns="0" rtlCol="0" anchor="t">
            <a:spAutoFit/>
          </a:bodyPr>
          <a:lstStyle/>
          <a:p>
            <a:pPr algn="ctr">
              <a:lnSpc>
                <a:spcPts val="6999"/>
              </a:lnSpc>
              <a:spcBef>
                <a:spcPct val="0"/>
              </a:spcBef>
            </a:pPr>
            <a:r>
              <a:rPr lang="en-US" sz="4999" dirty="0">
                <a:latin typeface="League Spartan"/>
                <a:ea typeface="League Spartan"/>
                <a:cs typeface="League Spartan"/>
                <a:sym typeface="League Spartan"/>
              </a:rPr>
              <a:t>What microbial communities make up the microbiome residing on the outside of the juvenile </a:t>
            </a:r>
            <a:r>
              <a:rPr lang="en-US" sz="4999" i="1" dirty="0" err="1">
                <a:latin typeface="League Spartan"/>
                <a:ea typeface="League Spartan"/>
                <a:cs typeface="League Spartan"/>
                <a:sym typeface="League Spartan"/>
              </a:rPr>
              <a:t>Nucella</a:t>
            </a:r>
            <a:r>
              <a:rPr lang="en-US" sz="4999" i="1" dirty="0">
                <a:latin typeface="League Spartan"/>
                <a:ea typeface="League Spartan"/>
                <a:cs typeface="League Spartan"/>
                <a:sym typeface="League Spartan"/>
              </a:rPr>
              <a:t> </a:t>
            </a:r>
            <a:r>
              <a:rPr lang="en-US" sz="4999" i="1" dirty="0" err="1">
                <a:latin typeface="League Spartan"/>
                <a:ea typeface="League Spartan"/>
                <a:cs typeface="League Spartan"/>
                <a:sym typeface="League Spartan"/>
              </a:rPr>
              <a:t>ostrina</a:t>
            </a:r>
            <a:r>
              <a:rPr lang="en-US" sz="4999" i="1" dirty="0">
                <a:latin typeface="League Spartan"/>
                <a:ea typeface="League Spartan"/>
                <a:cs typeface="League Spartan"/>
                <a:sym typeface="League Spartan"/>
              </a:rPr>
              <a:t> </a:t>
            </a:r>
            <a:r>
              <a:rPr lang="en-US" sz="4999" dirty="0">
                <a:latin typeface="League Spartan"/>
                <a:ea typeface="League Spartan"/>
                <a:cs typeface="League Spartan"/>
                <a:sym typeface="League Spartan"/>
              </a:rPr>
              <a:t>living in natural habitats?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DBD4"/>
        </a:solidFill>
        <a:effectLst/>
      </p:bgPr>
    </p:bg>
    <p:spTree>
      <p:nvGrpSpPr>
        <p:cNvPr id="1" name=""/>
        <p:cNvGrpSpPr/>
        <p:nvPr/>
      </p:nvGrpSpPr>
      <p:grpSpPr>
        <a:xfrm>
          <a:off x="0" y="0"/>
          <a:ext cx="0" cy="0"/>
          <a:chOff x="0" y="0"/>
          <a:chExt cx="0" cy="0"/>
        </a:xfrm>
      </p:grpSpPr>
      <p:sp>
        <p:nvSpPr>
          <p:cNvPr id="2" name="Freeform 2"/>
          <p:cNvSpPr/>
          <p:nvPr/>
        </p:nvSpPr>
        <p:spPr>
          <a:xfrm>
            <a:off x="13700361" y="-839197"/>
            <a:ext cx="4587639" cy="4730524"/>
          </a:xfrm>
          <a:custGeom>
            <a:avLst/>
            <a:gdLst/>
            <a:ahLst/>
            <a:cxnLst/>
            <a:rect l="l" t="t" r="r" b="b"/>
            <a:pathLst>
              <a:path w="4587639" h="4730524">
                <a:moveTo>
                  <a:pt x="0" y="0"/>
                </a:moveTo>
                <a:lnTo>
                  <a:pt x="4587639" y="0"/>
                </a:lnTo>
                <a:lnTo>
                  <a:pt x="4587639" y="4730524"/>
                </a:lnTo>
                <a:lnTo>
                  <a:pt x="0" y="47305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a:off x="-582711" y="86504"/>
            <a:ext cx="2792158" cy="2879122"/>
          </a:xfrm>
          <a:custGeom>
            <a:avLst/>
            <a:gdLst/>
            <a:ahLst/>
            <a:cxnLst/>
            <a:rect l="l" t="t" r="r" b="b"/>
            <a:pathLst>
              <a:path w="2792158" h="2879122">
                <a:moveTo>
                  <a:pt x="0" y="0"/>
                </a:moveTo>
                <a:lnTo>
                  <a:pt x="2792159" y="0"/>
                </a:lnTo>
                <a:lnTo>
                  <a:pt x="2792159" y="2879122"/>
                </a:lnTo>
                <a:lnTo>
                  <a:pt x="0" y="28791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734820" y="3284718"/>
            <a:ext cx="1763520" cy="1858782"/>
          </a:xfrm>
          <a:custGeom>
            <a:avLst/>
            <a:gdLst/>
            <a:ahLst/>
            <a:cxnLst/>
            <a:rect l="l" t="t" r="r" b="b"/>
            <a:pathLst>
              <a:path w="1763520" h="1858782">
                <a:moveTo>
                  <a:pt x="0" y="0"/>
                </a:moveTo>
                <a:lnTo>
                  <a:pt x="1763520" y="0"/>
                </a:lnTo>
                <a:lnTo>
                  <a:pt x="1763520" y="1858782"/>
                </a:lnTo>
                <a:lnTo>
                  <a:pt x="0" y="18587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1431870" y="7993181"/>
            <a:ext cx="7712130" cy="4587639"/>
            <a:chOff x="0" y="0"/>
            <a:chExt cx="10282841" cy="6116852"/>
          </a:xfrm>
        </p:grpSpPr>
        <p:sp>
          <p:nvSpPr>
            <p:cNvPr id="6" name="Freeform 6"/>
            <p:cNvSpPr/>
            <p:nvPr/>
          </p:nvSpPr>
          <p:spPr>
            <a:xfrm rot="-5400000">
              <a:off x="4070732" y="-95257"/>
              <a:ext cx="6116852" cy="6307365"/>
            </a:xfrm>
            <a:custGeom>
              <a:avLst/>
              <a:gdLst/>
              <a:ahLst/>
              <a:cxnLst/>
              <a:rect l="l" t="t" r="r" b="b"/>
              <a:pathLst>
                <a:path w="6116852" h="6307365">
                  <a:moveTo>
                    <a:pt x="0" y="0"/>
                  </a:moveTo>
                  <a:lnTo>
                    <a:pt x="6116852" y="0"/>
                  </a:lnTo>
                  <a:lnTo>
                    <a:pt x="6116852" y="6307365"/>
                  </a:lnTo>
                  <a:lnTo>
                    <a:pt x="0" y="63073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8400127">
              <a:off x="798272" y="937070"/>
              <a:ext cx="3722878" cy="3838829"/>
            </a:xfrm>
            <a:custGeom>
              <a:avLst/>
              <a:gdLst/>
              <a:ahLst/>
              <a:cxnLst/>
              <a:rect l="l" t="t" r="r" b="b"/>
              <a:pathLst>
                <a:path w="3722878" h="3838829">
                  <a:moveTo>
                    <a:pt x="0" y="0"/>
                  </a:moveTo>
                  <a:lnTo>
                    <a:pt x="3722878" y="0"/>
                  </a:lnTo>
                  <a:lnTo>
                    <a:pt x="3722878" y="3838829"/>
                  </a:lnTo>
                  <a:lnTo>
                    <a:pt x="0" y="38388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8" name="Freeform 8"/>
          <p:cNvSpPr/>
          <p:nvPr/>
        </p:nvSpPr>
        <p:spPr>
          <a:xfrm>
            <a:off x="10081039" y="8810147"/>
            <a:ext cx="1763520" cy="1858782"/>
          </a:xfrm>
          <a:custGeom>
            <a:avLst/>
            <a:gdLst/>
            <a:ahLst/>
            <a:cxnLst/>
            <a:rect l="l" t="t" r="r" b="b"/>
            <a:pathLst>
              <a:path w="1763520" h="1858782">
                <a:moveTo>
                  <a:pt x="0" y="0"/>
                </a:moveTo>
                <a:lnTo>
                  <a:pt x="1763519" y="0"/>
                </a:lnTo>
                <a:lnTo>
                  <a:pt x="1763519" y="1858782"/>
                </a:lnTo>
                <a:lnTo>
                  <a:pt x="0" y="18587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rot="-8400127">
            <a:off x="16592885" y="5743548"/>
            <a:ext cx="2792158" cy="2879122"/>
          </a:xfrm>
          <a:custGeom>
            <a:avLst/>
            <a:gdLst/>
            <a:ahLst/>
            <a:cxnLst/>
            <a:rect l="l" t="t" r="r" b="b"/>
            <a:pathLst>
              <a:path w="2792158" h="2879122">
                <a:moveTo>
                  <a:pt x="0" y="0"/>
                </a:moveTo>
                <a:lnTo>
                  <a:pt x="2792158" y="0"/>
                </a:lnTo>
                <a:lnTo>
                  <a:pt x="2792158" y="2879122"/>
                </a:lnTo>
                <a:lnTo>
                  <a:pt x="0" y="28791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540604" y="8805133"/>
            <a:ext cx="2043916" cy="1863796"/>
          </a:xfrm>
          <a:custGeom>
            <a:avLst/>
            <a:gdLst/>
            <a:ahLst/>
            <a:cxnLst/>
            <a:rect l="l" t="t" r="r" b="b"/>
            <a:pathLst>
              <a:path w="2043916" h="1863796">
                <a:moveTo>
                  <a:pt x="0" y="0"/>
                </a:moveTo>
                <a:lnTo>
                  <a:pt x="2043916" y="0"/>
                </a:lnTo>
                <a:lnTo>
                  <a:pt x="2043916" y="1863796"/>
                </a:lnTo>
                <a:lnTo>
                  <a:pt x="0" y="18637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11844558" y="-395681"/>
            <a:ext cx="1855803" cy="1714298"/>
          </a:xfrm>
          <a:custGeom>
            <a:avLst/>
            <a:gdLst/>
            <a:ahLst/>
            <a:cxnLst/>
            <a:rect l="l" t="t" r="r" b="b"/>
            <a:pathLst>
              <a:path w="1855803" h="1714298">
                <a:moveTo>
                  <a:pt x="0" y="0"/>
                </a:moveTo>
                <a:lnTo>
                  <a:pt x="1855803" y="0"/>
                </a:lnTo>
                <a:lnTo>
                  <a:pt x="1855803" y="1714298"/>
                </a:lnTo>
                <a:lnTo>
                  <a:pt x="0" y="17142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a:off x="17302453" y="9121064"/>
            <a:ext cx="985547" cy="1231934"/>
          </a:xfrm>
          <a:custGeom>
            <a:avLst/>
            <a:gdLst/>
            <a:ahLst/>
            <a:cxnLst/>
            <a:rect l="l" t="t" r="r" b="b"/>
            <a:pathLst>
              <a:path w="985547" h="1231934">
                <a:moveTo>
                  <a:pt x="0" y="0"/>
                </a:moveTo>
                <a:lnTo>
                  <a:pt x="985547" y="0"/>
                </a:lnTo>
                <a:lnTo>
                  <a:pt x="985547" y="1231934"/>
                </a:lnTo>
                <a:lnTo>
                  <a:pt x="0" y="123193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a:off x="16867325" y="3891327"/>
            <a:ext cx="1855803" cy="1714298"/>
          </a:xfrm>
          <a:custGeom>
            <a:avLst/>
            <a:gdLst/>
            <a:ahLst/>
            <a:cxnLst/>
            <a:rect l="l" t="t" r="r" b="b"/>
            <a:pathLst>
              <a:path w="1855803" h="1714298">
                <a:moveTo>
                  <a:pt x="0" y="0"/>
                </a:moveTo>
                <a:lnTo>
                  <a:pt x="1855803" y="0"/>
                </a:lnTo>
                <a:lnTo>
                  <a:pt x="1855803" y="1714298"/>
                </a:lnTo>
                <a:lnTo>
                  <a:pt x="0" y="17142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p:cNvSpPr/>
          <p:nvPr/>
        </p:nvSpPr>
        <p:spPr>
          <a:xfrm>
            <a:off x="16762869" y="121960"/>
            <a:ext cx="1079167" cy="1196657"/>
          </a:xfrm>
          <a:custGeom>
            <a:avLst/>
            <a:gdLst/>
            <a:ahLst/>
            <a:cxnLst/>
            <a:rect l="l" t="t" r="r" b="b"/>
            <a:pathLst>
              <a:path w="1079167" h="1196657">
                <a:moveTo>
                  <a:pt x="0" y="0"/>
                </a:moveTo>
                <a:lnTo>
                  <a:pt x="1079167" y="0"/>
                </a:lnTo>
                <a:lnTo>
                  <a:pt x="1079167" y="1196657"/>
                </a:lnTo>
                <a:lnTo>
                  <a:pt x="0" y="11966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15" name="Group 15"/>
          <p:cNvGrpSpPr/>
          <p:nvPr/>
        </p:nvGrpSpPr>
        <p:grpSpPr>
          <a:xfrm>
            <a:off x="1028700" y="1028700"/>
            <a:ext cx="16063237" cy="9056689"/>
            <a:chOff x="0" y="0"/>
            <a:chExt cx="4230647" cy="2385301"/>
          </a:xfrm>
        </p:grpSpPr>
        <p:sp>
          <p:nvSpPr>
            <p:cNvPr id="16" name="Freeform 16"/>
            <p:cNvSpPr/>
            <p:nvPr/>
          </p:nvSpPr>
          <p:spPr>
            <a:xfrm>
              <a:off x="0" y="0"/>
              <a:ext cx="4230647" cy="2385301"/>
            </a:xfrm>
            <a:custGeom>
              <a:avLst/>
              <a:gdLst/>
              <a:ahLst/>
              <a:cxnLst/>
              <a:rect l="l" t="t" r="r" b="b"/>
              <a:pathLst>
                <a:path w="4230647" h="2385301">
                  <a:moveTo>
                    <a:pt x="19279" y="0"/>
                  </a:moveTo>
                  <a:lnTo>
                    <a:pt x="4211368" y="0"/>
                  </a:lnTo>
                  <a:cubicBezTo>
                    <a:pt x="4222016" y="0"/>
                    <a:pt x="4230647" y="8631"/>
                    <a:pt x="4230647" y="19279"/>
                  </a:cubicBezTo>
                  <a:lnTo>
                    <a:pt x="4230647" y="2366022"/>
                  </a:lnTo>
                  <a:cubicBezTo>
                    <a:pt x="4230647" y="2376669"/>
                    <a:pt x="4222016" y="2385301"/>
                    <a:pt x="4211368" y="2385301"/>
                  </a:cubicBezTo>
                  <a:lnTo>
                    <a:pt x="19279" y="2385301"/>
                  </a:lnTo>
                  <a:cubicBezTo>
                    <a:pt x="8631" y="2385301"/>
                    <a:pt x="0" y="2376669"/>
                    <a:pt x="0" y="2366022"/>
                  </a:cubicBezTo>
                  <a:lnTo>
                    <a:pt x="0" y="19279"/>
                  </a:lnTo>
                  <a:cubicBezTo>
                    <a:pt x="0" y="8631"/>
                    <a:pt x="8631" y="0"/>
                    <a:pt x="19279" y="0"/>
                  </a:cubicBezTo>
                  <a:close/>
                </a:path>
              </a:pathLst>
            </a:custGeom>
            <a:solidFill>
              <a:srgbClr val="FFFFFF"/>
            </a:solidFill>
          </p:spPr>
          <p:txBody>
            <a:bodyPr/>
            <a:lstStyle/>
            <a:p>
              <a:endParaRPr lang="en-US"/>
            </a:p>
          </p:txBody>
        </p:sp>
        <p:sp>
          <p:nvSpPr>
            <p:cNvPr id="17" name="TextBox 17"/>
            <p:cNvSpPr txBox="1"/>
            <p:nvPr/>
          </p:nvSpPr>
          <p:spPr>
            <a:xfrm>
              <a:off x="0" y="-28575"/>
              <a:ext cx="4230647" cy="2413876"/>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12159227" y="1874681"/>
            <a:ext cx="1973356" cy="328070"/>
          </a:xfrm>
          <a:custGeom>
            <a:avLst/>
            <a:gdLst/>
            <a:ahLst/>
            <a:cxnLst/>
            <a:rect l="l" t="t" r="r" b="b"/>
            <a:pathLst>
              <a:path w="1973356" h="328070">
                <a:moveTo>
                  <a:pt x="0" y="0"/>
                </a:moveTo>
                <a:lnTo>
                  <a:pt x="1973356" y="0"/>
                </a:lnTo>
                <a:lnTo>
                  <a:pt x="1973356" y="328070"/>
                </a:lnTo>
                <a:lnTo>
                  <a:pt x="0" y="32807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grpSp>
        <p:nvGrpSpPr>
          <p:cNvPr id="19" name="Group 19"/>
          <p:cNvGrpSpPr/>
          <p:nvPr/>
        </p:nvGrpSpPr>
        <p:grpSpPr>
          <a:xfrm>
            <a:off x="1394819" y="1201230"/>
            <a:ext cx="15331000" cy="1717811"/>
            <a:chOff x="0" y="0"/>
            <a:chExt cx="4037794" cy="452427"/>
          </a:xfrm>
        </p:grpSpPr>
        <p:sp>
          <p:nvSpPr>
            <p:cNvPr id="20" name="Freeform 20"/>
            <p:cNvSpPr/>
            <p:nvPr/>
          </p:nvSpPr>
          <p:spPr>
            <a:xfrm>
              <a:off x="0" y="0"/>
              <a:ext cx="4037794" cy="452427"/>
            </a:xfrm>
            <a:custGeom>
              <a:avLst/>
              <a:gdLst/>
              <a:ahLst/>
              <a:cxnLst/>
              <a:rect l="l" t="t" r="r" b="b"/>
              <a:pathLst>
                <a:path w="4037794" h="452427">
                  <a:moveTo>
                    <a:pt x="20199" y="0"/>
                  </a:moveTo>
                  <a:lnTo>
                    <a:pt x="4017595" y="0"/>
                  </a:lnTo>
                  <a:cubicBezTo>
                    <a:pt x="4022952" y="0"/>
                    <a:pt x="4028090" y="2128"/>
                    <a:pt x="4031878" y="5916"/>
                  </a:cubicBezTo>
                  <a:cubicBezTo>
                    <a:pt x="4035666" y="9704"/>
                    <a:pt x="4037794" y="14842"/>
                    <a:pt x="4037794" y="20199"/>
                  </a:cubicBezTo>
                  <a:lnTo>
                    <a:pt x="4037794" y="432228"/>
                  </a:lnTo>
                  <a:cubicBezTo>
                    <a:pt x="4037794" y="443384"/>
                    <a:pt x="4028751" y="452427"/>
                    <a:pt x="4017595" y="452427"/>
                  </a:cubicBezTo>
                  <a:lnTo>
                    <a:pt x="20199" y="452427"/>
                  </a:lnTo>
                  <a:cubicBezTo>
                    <a:pt x="9044" y="452427"/>
                    <a:pt x="0" y="443384"/>
                    <a:pt x="0" y="432228"/>
                  </a:cubicBezTo>
                  <a:lnTo>
                    <a:pt x="0" y="20199"/>
                  </a:lnTo>
                  <a:cubicBezTo>
                    <a:pt x="0" y="9044"/>
                    <a:pt x="9044" y="0"/>
                    <a:pt x="20199" y="0"/>
                  </a:cubicBezTo>
                  <a:close/>
                </a:path>
              </a:pathLst>
            </a:custGeom>
            <a:solidFill>
              <a:srgbClr val="DACE96"/>
            </a:solidFill>
          </p:spPr>
          <p:txBody>
            <a:bodyPr/>
            <a:lstStyle/>
            <a:p>
              <a:endParaRPr lang="en-US"/>
            </a:p>
          </p:txBody>
        </p:sp>
        <p:sp>
          <p:nvSpPr>
            <p:cNvPr id="21" name="TextBox 21"/>
            <p:cNvSpPr txBox="1"/>
            <p:nvPr/>
          </p:nvSpPr>
          <p:spPr>
            <a:xfrm>
              <a:off x="0" y="-28575"/>
              <a:ext cx="4037794" cy="481002"/>
            </a:xfrm>
            <a:prstGeom prst="rect">
              <a:avLst/>
            </a:prstGeom>
          </p:spPr>
          <p:txBody>
            <a:bodyPr lIns="50800" tIns="50800" rIns="50800" bIns="50800" rtlCol="0" anchor="ctr"/>
            <a:lstStyle/>
            <a:p>
              <a:pPr algn="ctr">
                <a:lnSpc>
                  <a:spcPts val="2240"/>
                </a:lnSpc>
              </a:pPr>
              <a:endParaRPr/>
            </a:p>
          </p:txBody>
        </p:sp>
      </p:grpSp>
      <p:sp>
        <p:nvSpPr>
          <p:cNvPr id="22" name="Freeform 22"/>
          <p:cNvSpPr/>
          <p:nvPr/>
        </p:nvSpPr>
        <p:spPr>
          <a:xfrm>
            <a:off x="3858508" y="1894244"/>
            <a:ext cx="1973356" cy="328070"/>
          </a:xfrm>
          <a:custGeom>
            <a:avLst/>
            <a:gdLst/>
            <a:ahLst/>
            <a:cxnLst/>
            <a:rect l="l" t="t" r="r" b="b"/>
            <a:pathLst>
              <a:path w="1973356" h="328070">
                <a:moveTo>
                  <a:pt x="0" y="0"/>
                </a:moveTo>
                <a:lnTo>
                  <a:pt x="1973356" y="0"/>
                </a:lnTo>
                <a:lnTo>
                  <a:pt x="1973356" y="328070"/>
                </a:lnTo>
                <a:lnTo>
                  <a:pt x="0" y="32807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3" name="Freeform 23"/>
          <p:cNvSpPr/>
          <p:nvPr/>
        </p:nvSpPr>
        <p:spPr>
          <a:xfrm>
            <a:off x="1838468" y="4274950"/>
            <a:ext cx="1007035" cy="726324"/>
          </a:xfrm>
          <a:custGeom>
            <a:avLst/>
            <a:gdLst/>
            <a:ahLst/>
            <a:cxnLst/>
            <a:rect l="l" t="t" r="r" b="b"/>
            <a:pathLst>
              <a:path w="1007035" h="726324">
                <a:moveTo>
                  <a:pt x="0" y="0"/>
                </a:moveTo>
                <a:lnTo>
                  <a:pt x="1007035" y="0"/>
                </a:lnTo>
                <a:lnTo>
                  <a:pt x="1007035" y="726324"/>
                </a:lnTo>
                <a:lnTo>
                  <a:pt x="0" y="726324"/>
                </a:lnTo>
                <a:lnTo>
                  <a:pt x="0" y="0"/>
                </a:lnTo>
                <a:close/>
              </a:path>
            </a:pathLst>
          </a:custGeom>
          <a:blipFill>
            <a:blip r:embed="rId20"/>
            <a:stretch>
              <a:fillRect/>
            </a:stretch>
          </a:blipFill>
        </p:spPr>
        <p:txBody>
          <a:bodyPr/>
          <a:lstStyle/>
          <a:p>
            <a:endParaRPr lang="en-US"/>
          </a:p>
        </p:txBody>
      </p:sp>
      <p:sp>
        <p:nvSpPr>
          <p:cNvPr id="24" name="Freeform 24"/>
          <p:cNvSpPr/>
          <p:nvPr/>
        </p:nvSpPr>
        <p:spPr>
          <a:xfrm>
            <a:off x="3500645" y="4842867"/>
            <a:ext cx="941813" cy="1213285"/>
          </a:xfrm>
          <a:custGeom>
            <a:avLst/>
            <a:gdLst/>
            <a:ahLst/>
            <a:cxnLst/>
            <a:rect l="l" t="t" r="r" b="b"/>
            <a:pathLst>
              <a:path w="941813" h="1213285">
                <a:moveTo>
                  <a:pt x="0" y="0"/>
                </a:moveTo>
                <a:lnTo>
                  <a:pt x="941813" y="0"/>
                </a:lnTo>
                <a:lnTo>
                  <a:pt x="941813" y="1213285"/>
                </a:lnTo>
                <a:lnTo>
                  <a:pt x="0" y="121328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25" name="TextBox 25"/>
          <p:cNvSpPr txBox="1"/>
          <p:nvPr/>
        </p:nvSpPr>
        <p:spPr>
          <a:xfrm>
            <a:off x="2859897" y="6170452"/>
            <a:ext cx="2400015" cy="255518"/>
          </a:xfrm>
          <a:prstGeom prst="rect">
            <a:avLst/>
          </a:prstGeom>
        </p:spPr>
        <p:txBody>
          <a:bodyPr lIns="0" tIns="0" rIns="0" bIns="0" rtlCol="0" anchor="t">
            <a:spAutoFit/>
          </a:bodyPr>
          <a:lstStyle/>
          <a:p>
            <a:pPr algn="ctr">
              <a:lnSpc>
                <a:spcPts val="2100"/>
              </a:lnSpc>
              <a:spcBef>
                <a:spcPct val="0"/>
              </a:spcBef>
            </a:pPr>
            <a:r>
              <a:rPr lang="en-US" sz="1500" spc="-22">
                <a:solidFill>
                  <a:srgbClr val="766E3C"/>
                </a:solidFill>
                <a:latin typeface="Prompt"/>
                <a:ea typeface="Prompt"/>
                <a:cs typeface="Prompt"/>
                <a:sym typeface="Prompt"/>
              </a:rPr>
              <a:t>0.33 mL Sterile Sea Water </a:t>
            </a:r>
          </a:p>
        </p:txBody>
      </p:sp>
      <p:sp>
        <p:nvSpPr>
          <p:cNvPr id="26" name="Freeform 26"/>
          <p:cNvSpPr/>
          <p:nvPr/>
        </p:nvSpPr>
        <p:spPr>
          <a:xfrm>
            <a:off x="5250350" y="4103695"/>
            <a:ext cx="725890" cy="2313593"/>
          </a:xfrm>
          <a:custGeom>
            <a:avLst/>
            <a:gdLst/>
            <a:ahLst/>
            <a:cxnLst/>
            <a:rect l="l" t="t" r="r" b="b"/>
            <a:pathLst>
              <a:path w="725890" h="2313593">
                <a:moveTo>
                  <a:pt x="0" y="0"/>
                </a:moveTo>
                <a:lnTo>
                  <a:pt x="725890" y="0"/>
                </a:lnTo>
                <a:lnTo>
                  <a:pt x="725890" y="2313593"/>
                </a:lnTo>
                <a:lnTo>
                  <a:pt x="0" y="2313593"/>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27" name="Freeform 27"/>
          <p:cNvSpPr/>
          <p:nvPr/>
        </p:nvSpPr>
        <p:spPr>
          <a:xfrm rot="5400000">
            <a:off x="4421489" y="3620533"/>
            <a:ext cx="554578" cy="1680541"/>
          </a:xfrm>
          <a:custGeom>
            <a:avLst/>
            <a:gdLst/>
            <a:ahLst/>
            <a:cxnLst/>
            <a:rect l="l" t="t" r="r" b="b"/>
            <a:pathLst>
              <a:path w="554578" h="1680541">
                <a:moveTo>
                  <a:pt x="0" y="0"/>
                </a:moveTo>
                <a:lnTo>
                  <a:pt x="554579" y="0"/>
                </a:lnTo>
                <a:lnTo>
                  <a:pt x="554579" y="1680540"/>
                </a:lnTo>
                <a:lnTo>
                  <a:pt x="0" y="16805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8" name="Freeform 28"/>
          <p:cNvSpPr/>
          <p:nvPr/>
        </p:nvSpPr>
        <p:spPr>
          <a:xfrm>
            <a:off x="6120239" y="5144149"/>
            <a:ext cx="1973356" cy="328070"/>
          </a:xfrm>
          <a:custGeom>
            <a:avLst/>
            <a:gdLst/>
            <a:ahLst/>
            <a:cxnLst/>
            <a:rect l="l" t="t" r="r" b="b"/>
            <a:pathLst>
              <a:path w="1973356" h="328070">
                <a:moveTo>
                  <a:pt x="0" y="0"/>
                </a:moveTo>
                <a:lnTo>
                  <a:pt x="1973356" y="0"/>
                </a:lnTo>
                <a:lnTo>
                  <a:pt x="1973356" y="328070"/>
                </a:lnTo>
                <a:lnTo>
                  <a:pt x="0" y="32807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9" name="Freeform 29"/>
          <p:cNvSpPr/>
          <p:nvPr/>
        </p:nvSpPr>
        <p:spPr>
          <a:xfrm>
            <a:off x="8354230" y="4384266"/>
            <a:ext cx="1579540" cy="1234015"/>
          </a:xfrm>
          <a:custGeom>
            <a:avLst/>
            <a:gdLst/>
            <a:ahLst/>
            <a:cxnLst/>
            <a:rect l="l" t="t" r="r" b="b"/>
            <a:pathLst>
              <a:path w="1579540" h="1234015">
                <a:moveTo>
                  <a:pt x="0" y="0"/>
                </a:moveTo>
                <a:lnTo>
                  <a:pt x="1579540" y="0"/>
                </a:lnTo>
                <a:lnTo>
                  <a:pt x="1579540" y="1234016"/>
                </a:lnTo>
                <a:lnTo>
                  <a:pt x="0" y="1234016"/>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30" name="Freeform 30"/>
          <p:cNvSpPr/>
          <p:nvPr/>
        </p:nvSpPr>
        <p:spPr>
          <a:xfrm>
            <a:off x="11493782" y="4980114"/>
            <a:ext cx="1973356" cy="328070"/>
          </a:xfrm>
          <a:custGeom>
            <a:avLst/>
            <a:gdLst/>
            <a:ahLst/>
            <a:cxnLst/>
            <a:rect l="l" t="t" r="r" b="b"/>
            <a:pathLst>
              <a:path w="1973356" h="328070">
                <a:moveTo>
                  <a:pt x="0" y="0"/>
                </a:moveTo>
                <a:lnTo>
                  <a:pt x="1973356" y="0"/>
                </a:lnTo>
                <a:lnTo>
                  <a:pt x="1973356" y="328070"/>
                </a:lnTo>
                <a:lnTo>
                  <a:pt x="0" y="32807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1" name="TextBox 31"/>
          <p:cNvSpPr txBox="1"/>
          <p:nvPr/>
        </p:nvSpPr>
        <p:spPr>
          <a:xfrm>
            <a:off x="1585511" y="7317042"/>
            <a:ext cx="505914" cy="282398"/>
          </a:xfrm>
          <a:prstGeom prst="rect">
            <a:avLst/>
          </a:prstGeom>
        </p:spPr>
        <p:txBody>
          <a:bodyPr lIns="0" tIns="0" rIns="0" bIns="0" rtlCol="0" anchor="t">
            <a:spAutoFit/>
          </a:bodyPr>
          <a:lstStyle/>
          <a:p>
            <a:pPr algn="ctr">
              <a:lnSpc>
                <a:spcPts val="2444"/>
              </a:lnSpc>
              <a:spcBef>
                <a:spcPct val="0"/>
              </a:spcBef>
            </a:pPr>
            <a:r>
              <a:rPr lang="en-US" sz="1746" spc="-26">
                <a:solidFill>
                  <a:srgbClr val="766E3C"/>
                </a:solidFill>
                <a:latin typeface="Prompt"/>
                <a:ea typeface="Prompt"/>
                <a:cs typeface="Prompt"/>
                <a:sym typeface="Prompt"/>
              </a:rPr>
              <a:t>S</a:t>
            </a:r>
          </a:p>
        </p:txBody>
      </p:sp>
      <p:sp>
        <p:nvSpPr>
          <p:cNvPr id="32" name="Freeform 32"/>
          <p:cNvSpPr/>
          <p:nvPr/>
        </p:nvSpPr>
        <p:spPr>
          <a:xfrm>
            <a:off x="1585511" y="7066088"/>
            <a:ext cx="623459" cy="1987120"/>
          </a:xfrm>
          <a:custGeom>
            <a:avLst/>
            <a:gdLst/>
            <a:ahLst/>
            <a:cxnLst/>
            <a:rect l="l" t="t" r="r" b="b"/>
            <a:pathLst>
              <a:path w="623459" h="1987120">
                <a:moveTo>
                  <a:pt x="0" y="0"/>
                </a:moveTo>
                <a:lnTo>
                  <a:pt x="623459" y="0"/>
                </a:lnTo>
                <a:lnTo>
                  <a:pt x="623459" y="1987120"/>
                </a:lnTo>
                <a:lnTo>
                  <a:pt x="0" y="198712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33" name="Freeform 33"/>
          <p:cNvSpPr/>
          <p:nvPr/>
        </p:nvSpPr>
        <p:spPr>
          <a:xfrm>
            <a:off x="2419464" y="7038427"/>
            <a:ext cx="623459" cy="1987120"/>
          </a:xfrm>
          <a:custGeom>
            <a:avLst/>
            <a:gdLst/>
            <a:ahLst/>
            <a:cxnLst/>
            <a:rect l="l" t="t" r="r" b="b"/>
            <a:pathLst>
              <a:path w="623459" h="1987120">
                <a:moveTo>
                  <a:pt x="0" y="0"/>
                </a:moveTo>
                <a:lnTo>
                  <a:pt x="623459" y="0"/>
                </a:lnTo>
                <a:lnTo>
                  <a:pt x="623459" y="1987120"/>
                </a:lnTo>
                <a:lnTo>
                  <a:pt x="0" y="198712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34" name="Freeform 34"/>
          <p:cNvSpPr/>
          <p:nvPr/>
        </p:nvSpPr>
        <p:spPr>
          <a:xfrm>
            <a:off x="3142108" y="7115936"/>
            <a:ext cx="623459" cy="1987120"/>
          </a:xfrm>
          <a:custGeom>
            <a:avLst/>
            <a:gdLst/>
            <a:ahLst/>
            <a:cxnLst/>
            <a:rect l="l" t="t" r="r" b="b"/>
            <a:pathLst>
              <a:path w="623459" h="1987120">
                <a:moveTo>
                  <a:pt x="0" y="0"/>
                </a:moveTo>
                <a:lnTo>
                  <a:pt x="623459" y="0"/>
                </a:lnTo>
                <a:lnTo>
                  <a:pt x="623459" y="1987120"/>
                </a:lnTo>
                <a:lnTo>
                  <a:pt x="0" y="198712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35" name="Freeform 35"/>
          <p:cNvSpPr/>
          <p:nvPr/>
        </p:nvSpPr>
        <p:spPr>
          <a:xfrm>
            <a:off x="6371552" y="7136067"/>
            <a:ext cx="1628335" cy="1791840"/>
          </a:xfrm>
          <a:custGeom>
            <a:avLst/>
            <a:gdLst/>
            <a:ahLst/>
            <a:cxnLst/>
            <a:rect l="l" t="t" r="r" b="b"/>
            <a:pathLst>
              <a:path w="1628335" h="1791840">
                <a:moveTo>
                  <a:pt x="0" y="0"/>
                </a:moveTo>
                <a:lnTo>
                  <a:pt x="1628334" y="0"/>
                </a:lnTo>
                <a:lnTo>
                  <a:pt x="1628334" y="1791840"/>
                </a:lnTo>
                <a:lnTo>
                  <a:pt x="0" y="1791840"/>
                </a:lnTo>
                <a:lnTo>
                  <a:pt x="0" y="0"/>
                </a:lnTo>
                <a:close/>
              </a:path>
            </a:pathLst>
          </a:custGeom>
          <a:blipFill>
            <a:blip r:embed="rId29"/>
            <a:stretch>
              <a:fillRect/>
            </a:stretch>
          </a:blipFill>
        </p:spPr>
        <p:txBody>
          <a:bodyPr/>
          <a:lstStyle/>
          <a:p>
            <a:endParaRPr lang="en-US"/>
          </a:p>
        </p:txBody>
      </p:sp>
      <p:sp>
        <p:nvSpPr>
          <p:cNvPr id="36" name="Freeform 36"/>
          <p:cNvSpPr/>
          <p:nvPr/>
        </p:nvSpPr>
        <p:spPr>
          <a:xfrm>
            <a:off x="4059905" y="8129627"/>
            <a:ext cx="1973356" cy="328070"/>
          </a:xfrm>
          <a:custGeom>
            <a:avLst/>
            <a:gdLst/>
            <a:ahLst/>
            <a:cxnLst/>
            <a:rect l="l" t="t" r="r" b="b"/>
            <a:pathLst>
              <a:path w="1973356" h="328070">
                <a:moveTo>
                  <a:pt x="0" y="0"/>
                </a:moveTo>
                <a:lnTo>
                  <a:pt x="1973356" y="0"/>
                </a:lnTo>
                <a:lnTo>
                  <a:pt x="1973356" y="328070"/>
                </a:lnTo>
                <a:lnTo>
                  <a:pt x="0" y="32807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7" name="Freeform 37"/>
          <p:cNvSpPr/>
          <p:nvPr/>
        </p:nvSpPr>
        <p:spPr>
          <a:xfrm>
            <a:off x="12772460" y="6662094"/>
            <a:ext cx="3168185" cy="3168185"/>
          </a:xfrm>
          <a:custGeom>
            <a:avLst/>
            <a:gdLst/>
            <a:ahLst/>
            <a:cxnLst/>
            <a:rect l="l" t="t" r="r" b="b"/>
            <a:pathLst>
              <a:path w="3168185" h="3168185">
                <a:moveTo>
                  <a:pt x="0" y="0"/>
                </a:moveTo>
                <a:lnTo>
                  <a:pt x="3168185" y="0"/>
                </a:lnTo>
                <a:lnTo>
                  <a:pt x="3168185" y="3168185"/>
                </a:lnTo>
                <a:lnTo>
                  <a:pt x="0" y="3168185"/>
                </a:lnTo>
                <a:lnTo>
                  <a:pt x="0" y="0"/>
                </a:lnTo>
                <a:close/>
              </a:path>
            </a:pathLst>
          </a:custGeom>
          <a:blipFill>
            <a:blip r:embed="rId30"/>
            <a:stretch>
              <a:fillRect t="-38888" b="-38888"/>
            </a:stretch>
          </a:blipFill>
        </p:spPr>
        <p:txBody>
          <a:bodyPr/>
          <a:lstStyle/>
          <a:p>
            <a:endParaRPr lang="en-US"/>
          </a:p>
        </p:txBody>
      </p:sp>
      <p:sp>
        <p:nvSpPr>
          <p:cNvPr id="38" name="TextBox 38"/>
          <p:cNvSpPr txBox="1"/>
          <p:nvPr/>
        </p:nvSpPr>
        <p:spPr>
          <a:xfrm>
            <a:off x="104748" y="-8961"/>
            <a:ext cx="3753760" cy="1051763"/>
          </a:xfrm>
          <a:prstGeom prst="rect">
            <a:avLst/>
          </a:prstGeom>
        </p:spPr>
        <p:txBody>
          <a:bodyPr lIns="0" tIns="0" rIns="0" bIns="0" rtlCol="0" anchor="t">
            <a:spAutoFit/>
          </a:bodyPr>
          <a:lstStyle/>
          <a:p>
            <a:pPr algn="l">
              <a:lnSpc>
                <a:spcPts val="8522"/>
              </a:lnSpc>
            </a:pPr>
            <a:r>
              <a:rPr lang="en-US" sz="6087" dirty="0">
                <a:latin typeface="League Spartan"/>
                <a:ea typeface="League Spartan"/>
                <a:cs typeface="League Spartan"/>
                <a:sym typeface="League Spartan"/>
              </a:rPr>
              <a:t>Methods</a:t>
            </a:r>
          </a:p>
        </p:txBody>
      </p:sp>
      <p:sp>
        <p:nvSpPr>
          <p:cNvPr id="39" name="TextBox 39"/>
          <p:cNvSpPr txBox="1"/>
          <p:nvPr/>
        </p:nvSpPr>
        <p:spPr>
          <a:xfrm>
            <a:off x="1664266" y="1602183"/>
            <a:ext cx="1973356" cy="1057982"/>
          </a:xfrm>
          <a:prstGeom prst="rect">
            <a:avLst/>
          </a:prstGeom>
        </p:spPr>
        <p:txBody>
          <a:bodyPr wrap="square" lIns="0" tIns="0" rIns="0" bIns="0" rtlCol="0" anchor="t">
            <a:spAutoFit/>
          </a:bodyPr>
          <a:lstStyle/>
          <a:p>
            <a:pPr algn="ctr">
              <a:lnSpc>
                <a:spcPts val="4199"/>
              </a:lnSpc>
            </a:pPr>
            <a:r>
              <a:rPr lang="en-US" sz="2999" b="1" spc="-44" dirty="0">
                <a:latin typeface="Prompt Semi-Bold"/>
                <a:ea typeface="Prompt Semi-Bold"/>
                <a:cs typeface="Prompt Semi-Bold"/>
                <a:sym typeface="Prompt Semi-Bold"/>
              </a:rPr>
              <a:t>Animal </a:t>
            </a:r>
          </a:p>
          <a:p>
            <a:pPr algn="ctr">
              <a:lnSpc>
                <a:spcPts val="4199"/>
              </a:lnSpc>
              <a:spcBef>
                <a:spcPct val="0"/>
              </a:spcBef>
            </a:pPr>
            <a:r>
              <a:rPr lang="en-US" sz="2999" b="1" spc="-44" dirty="0">
                <a:latin typeface="Prompt Semi-Bold"/>
                <a:ea typeface="Prompt Semi-Bold"/>
                <a:cs typeface="Prompt Semi-Bold"/>
                <a:sym typeface="Prompt Semi-Bold"/>
              </a:rPr>
              <a:t>Collection</a:t>
            </a:r>
          </a:p>
        </p:txBody>
      </p:sp>
      <p:sp>
        <p:nvSpPr>
          <p:cNvPr id="40" name="TextBox 40"/>
          <p:cNvSpPr txBox="1"/>
          <p:nvPr/>
        </p:nvSpPr>
        <p:spPr>
          <a:xfrm>
            <a:off x="6189929" y="1582620"/>
            <a:ext cx="1991579" cy="1057982"/>
          </a:xfrm>
          <a:prstGeom prst="rect">
            <a:avLst/>
          </a:prstGeom>
        </p:spPr>
        <p:txBody>
          <a:bodyPr lIns="0" tIns="0" rIns="0" bIns="0" rtlCol="0" anchor="t">
            <a:spAutoFit/>
          </a:bodyPr>
          <a:lstStyle/>
          <a:p>
            <a:pPr algn="ctr">
              <a:lnSpc>
                <a:spcPts val="4199"/>
              </a:lnSpc>
            </a:pPr>
            <a:r>
              <a:rPr lang="en-US" sz="2999" b="1" spc="-44" dirty="0">
                <a:latin typeface="Prompt Semi-Bold"/>
                <a:ea typeface="Prompt Semi-Bold"/>
                <a:cs typeface="Prompt Semi-Bold"/>
                <a:sym typeface="Prompt Semi-Bold"/>
              </a:rPr>
              <a:t>DNA </a:t>
            </a:r>
          </a:p>
          <a:p>
            <a:pPr algn="ctr">
              <a:lnSpc>
                <a:spcPts val="4199"/>
              </a:lnSpc>
              <a:spcBef>
                <a:spcPct val="0"/>
              </a:spcBef>
            </a:pPr>
            <a:r>
              <a:rPr lang="en-US" sz="2999" b="1" spc="-44" dirty="0">
                <a:latin typeface="Prompt Semi-Bold"/>
                <a:ea typeface="Prompt Semi-Bold"/>
                <a:cs typeface="Prompt Semi-Bold"/>
                <a:sym typeface="Prompt Semi-Bold"/>
              </a:rPr>
              <a:t>Extraction </a:t>
            </a:r>
          </a:p>
        </p:txBody>
      </p:sp>
      <p:sp>
        <p:nvSpPr>
          <p:cNvPr id="41" name="Freeform 41"/>
          <p:cNvSpPr/>
          <p:nvPr/>
        </p:nvSpPr>
        <p:spPr>
          <a:xfrm>
            <a:off x="8073640" y="1874681"/>
            <a:ext cx="1973356" cy="328070"/>
          </a:xfrm>
          <a:custGeom>
            <a:avLst/>
            <a:gdLst/>
            <a:ahLst/>
            <a:cxnLst/>
            <a:rect l="l" t="t" r="r" b="b"/>
            <a:pathLst>
              <a:path w="1973356" h="328070">
                <a:moveTo>
                  <a:pt x="0" y="0"/>
                </a:moveTo>
                <a:lnTo>
                  <a:pt x="1973356" y="0"/>
                </a:lnTo>
                <a:lnTo>
                  <a:pt x="1973356" y="328070"/>
                </a:lnTo>
                <a:lnTo>
                  <a:pt x="0" y="32807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42" name="TextBox 42"/>
          <p:cNvSpPr txBox="1"/>
          <p:nvPr/>
        </p:nvSpPr>
        <p:spPr>
          <a:xfrm>
            <a:off x="10370124" y="1582620"/>
            <a:ext cx="1632047" cy="1057982"/>
          </a:xfrm>
          <a:prstGeom prst="rect">
            <a:avLst/>
          </a:prstGeom>
        </p:spPr>
        <p:txBody>
          <a:bodyPr wrap="square" lIns="0" tIns="0" rIns="0" bIns="0" rtlCol="0" anchor="t">
            <a:spAutoFit/>
          </a:bodyPr>
          <a:lstStyle/>
          <a:p>
            <a:pPr algn="ctr">
              <a:lnSpc>
                <a:spcPts val="4199"/>
              </a:lnSpc>
            </a:pPr>
            <a:r>
              <a:rPr lang="en-US" sz="2999" b="1" spc="-44" dirty="0">
                <a:latin typeface="Prompt Semi-Bold"/>
                <a:ea typeface="Prompt Semi-Bold"/>
                <a:cs typeface="Prompt Semi-Bold"/>
                <a:sym typeface="Prompt Semi-Bold"/>
              </a:rPr>
              <a:t>DNA </a:t>
            </a:r>
          </a:p>
          <a:p>
            <a:pPr algn="ctr">
              <a:lnSpc>
                <a:spcPts val="4199"/>
              </a:lnSpc>
              <a:spcBef>
                <a:spcPct val="0"/>
              </a:spcBef>
            </a:pPr>
            <a:r>
              <a:rPr lang="en-US" sz="2999" b="1" spc="-44" dirty="0">
                <a:latin typeface="Prompt Semi-Bold"/>
                <a:ea typeface="Prompt Semi-Bold"/>
                <a:cs typeface="Prompt Semi-Bold"/>
                <a:sym typeface="Prompt Semi-Bold"/>
              </a:rPr>
              <a:t>Isolation</a:t>
            </a:r>
          </a:p>
        </p:txBody>
      </p:sp>
      <p:sp>
        <p:nvSpPr>
          <p:cNvPr id="43" name="TextBox 43"/>
          <p:cNvSpPr txBox="1"/>
          <p:nvPr/>
        </p:nvSpPr>
        <p:spPr>
          <a:xfrm>
            <a:off x="14289638" y="1602183"/>
            <a:ext cx="2334096" cy="1057982"/>
          </a:xfrm>
          <a:prstGeom prst="rect">
            <a:avLst/>
          </a:prstGeom>
        </p:spPr>
        <p:txBody>
          <a:bodyPr wrap="square" lIns="0" tIns="0" rIns="0" bIns="0" rtlCol="0" anchor="t">
            <a:spAutoFit/>
          </a:bodyPr>
          <a:lstStyle/>
          <a:p>
            <a:pPr algn="ctr">
              <a:lnSpc>
                <a:spcPts val="4199"/>
              </a:lnSpc>
            </a:pPr>
            <a:r>
              <a:rPr lang="en-US" sz="2999" b="1" spc="-44" dirty="0">
                <a:latin typeface="Prompt Semi-Bold"/>
                <a:ea typeface="Prompt Semi-Bold"/>
                <a:cs typeface="Prompt Semi-Bold"/>
                <a:sym typeface="Prompt Semi-Bold"/>
              </a:rPr>
              <a:t>DNA </a:t>
            </a:r>
          </a:p>
          <a:p>
            <a:pPr algn="ctr">
              <a:lnSpc>
                <a:spcPts val="4199"/>
              </a:lnSpc>
              <a:spcBef>
                <a:spcPct val="0"/>
              </a:spcBef>
            </a:pPr>
            <a:r>
              <a:rPr lang="en-US" sz="2999" b="1" spc="-44" dirty="0">
                <a:latin typeface="Prompt Semi-Bold"/>
                <a:ea typeface="Prompt Semi-Bold"/>
                <a:cs typeface="Prompt Semi-Bold"/>
                <a:sym typeface="Prompt Semi-Bold"/>
              </a:rPr>
              <a:t>Sequencing</a:t>
            </a:r>
          </a:p>
        </p:txBody>
      </p:sp>
      <p:sp>
        <p:nvSpPr>
          <p:cNvPr id="44" name="TextBox 44"/>
          <p:cNvSpPr txBox="1"/>
          <p:nvPr/>
        </p:nvSpPr>
        <p:spPr>
          <a:xfrm>
            <a:off x="1303942" y="3004765"/>
            <a:ext cx="2076088" cy="1057982"/>
          </a:xfrm>
          <a:prstGeom prst="rect">
            <a:avLst/>
          </a:prstGeom>
        </p:spPr>
        <p:txBody>
          <a:bodyPr lIns="0" tIns="0" rIns="0" bIns="0" rtlCol="0" anchor="t">
            <a:spAutoFit/>
          </a:bodyPr>
          <a:lstStyle/>
          <a:p>
            <a:pPr algn="ctr">
              <a:lnSpc>
                <a:spcPts val="4199"/>
              </a:lnSpc>
              <a:spcBef>
                <a:spcPct val="0"/>
              </a:spcBef>
            </a:pPr>
            <a:r>
              <a:rPr lang="en-US" sz="2999" b="1" spc="-44" dirty="0">
                <a:latin typeface="Prompt Semi-Bold"/>
                <a:ea typeface="Prompt Semi-Bold"/>
                <a:cs typeface="Prompt Semi-Bold"/>
                <a:sym typeface="Prompt Semi-Bold"/>
              </a:rPr>
              <a:t>Challenges</a:t>
            </a:r>
            <a:r>
              <a:rPr lang="en-US" sz="2999" b="1" spc="-44" dirty="0">
                <a:solidFill>
                  <a:srgbClr val="BDBAA4"/>
                </a:solidFill>
                <a:latin typeface="Prompt Semi-Bold"/>
                <a:ea typeface="Prompt Semi-Bold"/>
                <a:cs typeface="Prompt Semi-Bold"/>
                <a:sym typeface="Prompt Semi-Bold"/>
              </a:rPr>
              <a:t>:</a:t>
            </a:r>
          </a:p>
        </p:txBody>
      </p:sp>
      <p:sp>
        <p:nvSpPr>
          <p:cNvPr id="45" name="TextBox 45"/>
          <p:cNvSpPr txBox="1"/>
          <p:nvPr/>
        </p:nvSpPr>
        <p:spPr>
          <a:xfrm>
            <a:off x="1303942" y="3578343"/>
            <a:ext cx="10079030" cy="432811"/>
          </a:xfrm>
          <a:prstGeom prst="rect">
            <a:avLst/>
          </a:prstGeom>
        </p:spPr>
        <p:txBody>
          <a:bodyPr wrap="square" lIns="0" tIns="0" rIns="0" bIns="0" rtlCol="0" anchor="t">
            <a:spAutoFit/>
          </a:bodyPr>
          <a:lstStyle/>
          <a:p>
            <a:pPr marL="539746" lvl="1" indent="-269873" algn="ctr">
              <a:lnSpc>
                <a:spcPts val="3499"/>
              </a:lnSpc>
              <a:spcBef>
                <a:spcPct val="0"/>
              </a:spcBef>
              <a:buAutoNum type="arabicPeriod"/>
            </a:pPr>
            <a:r>
              <a:rPr lang="en-US" sz="2499" spc="-37" dirty="0">
                <a:latin typeface="Prompt"/>
                <a:ea typeface="Prompt"/>
                <a:cs typeface="Prompt"/>
                <a:sym typeface="Prompt"/>
              </a:rPr>
              <a:t>Extracting DNA from only the outer surface of juveniles</a:t>
            </a:r>
          </a:p>
        </p:txBody>
      </p:sp>
      <p:sp>
        <p:nvSpPr>
          <p:cNvPr id="46" name="TextBox 46"/>
          <p:cNvSpPr txBox="1"/>
          <p:nvPr/>
        </p:nvSpPr>
        <p:spPr>
          <a:xfrm>
            <a:off x="1612539" y="5115574"/>
            <a:ext cx="1682405" cy="261261"/>
          </a:xfrm>
          <a:prstGeom prst="rect">
            <a:avLst/>
          </a:prstGeom>
        </p:spPr>
        <p:txBody>
          <a:bodyPr lIns="0" tIns="0" rIns="0" bIns="0" rtlCol="0" anchor="t">
            <a:spAutoFit/>
          </a:bodyPr>
          <a:lstStyle/>
          <a:p>
            <a:pPr algn="ctr">
              <a:lnSpc>
                <a:spcPts val="2240"/>
              </a:lnSpc>
              <a:spcBef>
                <a:spcPct val="0"/>
              </a:spcBef>
            </a:pPr>
            <a:r>
              <a:rPr lang="en-US" sz="1600" spc="-24" dirty="0">
                <a:solidFill>
                  <a:srgbClr val="766E3C"/>
                </a:solidFill>
                <a:latin typeface="Prompt"/>
                <a:ea typeface="Prompt"/>
                <a:cs typeface="Prompt"/>
                <a:sym typeface="Prompt"/>
              </a:rPr>
              <a:t>20 Juvenile Snails</a:t>
            </a:r>
          </a:p>
        </p:txBody>
      </p:sp>
      <p:sp>
        <p:nvSpPr>
          <p:cNvPr id="47" name="TextBox 47"/>
          <p:cNvSpPr txBox="1"/>
          <p:nvPr/>
        </p:nvSpPr>
        <p:spPr>
          <a:xfrm>
            <a:off x="8380940" y="5794891"/>
            <a:ext cx="1857763" cy="261261"/>
          </a:xfrm>
          <a:prstGeom prst="rect">
            <a:avLst/>
          </a:prstGeom>
        </p:spPr>
        <p:txBody>
          <a:bodyPr lIns="0" tIns="0" rIns="0" bIns="0" rtlCol="0" anchor="t">
            <a:spAutoFit/>
          </a:bodyPr>
          <a:lstStyle/>
          <a:p>
            <a:pPr algn="ctr">
              <a:lnSpc>
                <a:spcPts val="2240"/>
              </a:lnSpc>
              <a:spcBef>
                <a:spcPct val="0"/>
              </a:spcBef>
            </a:pPr>
            <a:r>
              <a:rPr lang="en-US" sz="1600" spc="-24">
                <a:solidFill>
                  <a:srgbClr val="766E3C"/>
                </a:solidFill>
                <a:latin typeface="Prompt"/>
                <a:ea typeface="Prompt"/>
                <a:cs typeface="Prompt"/>
                <a:sym typeface="Prompt"/>
              </a:rPr>
              <a:t>Vortex 30 seconds</a:t>
            </a:r>
          </a:p>
        </p:txBody>
      </p:sp>
      <p:sp>
        <p:nvSpPr>
          <p:cNvPr id="48" name="TextBox 48"/>
          <p:cNvSpPr txBox="1"/>
          <p:nvPr/>
        </p:nvSpPr>
        <p:spPr>
          <a:xfrm>
            <a:off x="10331170" y="5046923"/>
            <a:ext cx="1012549" cy="261261"/>
          </a:xfrm>
          <a:prstGeom prst="rect">
            <a:avLst/>
          </a:prstGeom>
        </p:spPr>
        <p:txBody>
          <a:bodyPr lIns="0" tIns="0" rIns="0" bIns="0" rtlCol="0" anchor="t">
            <a:spAutoFit/>
          </a:bodyPr>
          <a:lstStyle/>
          <a:p>
            <a:pPr algn="ctr">
              <a:lnSpc>
                <a:spcPts val="2240"/>
              </a:lnSpc>
              <a:spcBef>
                <a:spcPct val="0"/>
              </a:spcBef>
            </a:pPr>
            <a:r>
              <a:rPr lang="en-US" sz="1600" spc="-24">
                <a:solidFill>
                  <a:srgbClr val="766E3C"/>
                </a:solidFill>
                <a:latin typeface="Prompt"/>
                <a:ea typeface="Prompt"/>
                <a:cs typeface="Prompt"/>
                <a:sym typeface="Prompt"/>
              </a:rPr>
              <a:t>Repeat 3X</a:t>
            </a:r>
          </a:p>
        </p:txBody>
      </p:sp>
      <p:sp>
        <p:nvSpPr>
          <p:cNvPr id="49" name="TextBox 49"/>
          <p:cNvSpPr txBox="1"/>
          <p:nvPr/>
        </p:nvSpPr>
        <p:spPr>
          <a:xfrm>
            <a:off x="14021425" y="5046923"/>
            <a:ext cx="1680723" cy="261261"/>
          </a:xfrm>
          <a:prstGeom prst="rect">
            <a:avLst/>
          </a:prstGeom>
        </p:spPr>
        <p:txBody>
          <a:bodyPr lIns="0" tIns="0" rIns="0" bIns="0" rtlCol="0" anchor="t">
            <a:spAutoFit/>
          </a:bodyPr>
          <a:lstStyle/>
          <a:p>
            <a:pPr algn="ctr">
              <a:lnSpc>
                <a:spcPts val="2240"/>
              </a:lnSpc>
              <a:spcBef>
                <a:spcPct val="0"/>
              </a:spcBef>
            </a:pPr>
            <a:r>
              <a:rPr lang="en-US" sz="1600" spc="-24">
                <a:solidFill>
                  <a:srgbClr val="766E3C"/>
                </a:solidFill>
                <a:latin typeface="Prompt"/>
                <a:ea typeface="Prompt"/>
                <a:cs typeface="Prompt"/>
                <a:sym typeface="Prompt"/>
              </a:rPr>
              <a:t>1 mL Wash Water</a:t>
            </a:r>
          </a:p>
        </p:txBody>
      </p:sp>
      <p:sp>
        <p:nvSpPr>
          <p:cNvPr id="50" name="TextBox 50"/>
          <p:cNvSpPr txBox="1"/>
          <p:nvPr/>
        </p:nvSpPr>
        <p:spPr>
          <a:xfrm>
            <a:off x="1889031" y="6530746"/>
            <a:ext cx="9687288" cy="432811"/>
          </a:xfrm>
          <a:prstGeom prst="rect">
            <a:avLst/>
          </a:prstGeom>
        </p:spPr>
        <p:txBody>
          <a:bodyPr lIns="0" tIns="0" rIns="0" bIns="0" rtlCol="0" anchor="t">
            <a:spAutoFit/>
          </a:bodyPr>
          <a:lstStyle/>
          <a:p>
            <a:pPr algn="ctr">
              <a:lnSpc>
                <a:spcPts val="3499"/>
              </a:lnSpc>
              <a:spcBef>
                <a:spcPct val="0"/>
              </a:spcBef>
            </a:pPr>
            <a:r>
              <a:rPr lang="en-US" sz="2499" spc="-37" dirty="0">
                <a:latin typeface="Prompt"/>
                <a:ea typeface="Prompt"/>
                <a:cs typeface="Prompt"/>
                <a:sym typeface="Prompt"/>
              </a:rPr>
              <a:t>2. Removing mucopolysaccharides that inhibit PCR </a:t>
            </a:r>
            <a:r>
              <a:rPr lang="en-US" sz="2499" spc="-37" dirty="0" err="1">
                <a:latin typeface="Prompt"/>
                <a:ea typeface="Prompt"/>
                <a:cs typeface="Prompt"/>
                <a:sym typeface="Prompt"/>
              </a:rPr>
              <a:t>amplication</a:t>
            </a:r>
            <a:r>
              <a:rPr lang="en-US" sz="2499" spc="-37" dirty="0">
                <a:latin typeface="Prompt"/>
                <a:ea typeface="Prompt"/>
                <a:cs typeface="Prompt"/>
                <a:sym typeface="Prompt"/>
              </a:rPr>
              <a:t>  </a:t>
            </a:r>
          </a:p>
        </p:txBody>
      </p:sp>
      <p:sp>
        <p:nvSpPr>
          <p:cNvPr id="51" name="TextBox 51"/>
          <p:cNvSpPr txBox="1"/>
          <p:nvPr/>
        </p:nvSpPr>
        <p:spPr>
          <a:xfrm>
            <a:off x="986572" y="9154679"/>
            <a:ext cx="4552477" cy="837409"/>
          </a:xfrm>
          <a:prstGeom prst="rect">
            <a:avLst/>
          </a:prstGeom>
        </p:spPr>
        <p:txBody>
          <a:bodyPr lIns="0" tIns="0" rIns="0" bIns="0" rtlCol="0" anchor="t">
            <a:spAutoFit/>
          </a:bodyPr>
          <a:lstStyle/>
          <a:p>
            <a:pPr algn="ctr">
              <a:lnSpc>
                <a:spcPts val="2240"/>
              </a:lnSpc>
              <a:spcBef>
                <a:spcPct val="0"/>
              </a:spcBef>
            </a:pPr>
            <a:r>
              <a:rPr lang="en-US" sz="1600" spc="-24" dirty="0">
                <a:latin typeface="Prompt"/>
                <a:ea typeface="Prompt"/>
                <a:cs typeface="Prompt"/>
                <a:sym typeface="Prompt"/>
              </a:rPr>
              <a:t>4 sample types 1 mL solution in each, S (Seawater), E (entire microbiome), O (outer microbiome)</a:t>
            </a:r>
          </a:p>
        </p:txBody>
      </p:sp>
      <p:sp>
        <p:nvSpPr>
          <p:cNvPr id="52" name="TextBox 52"/>
          <p:cNvSpPr txBox="1"/>
          <p:nvPr/>
        </p:nvSpPr>
        <p:spPr>
          <a:xfrm>
            <a:off x="2431762" y="7317042"/>
            <a:ext cx="505914" cy="282398"/>
          </a:xfrm>
          <a:prstGeom prst="rect">
            <a:avLst/>
          </a:prstGeom>
        </p:spPr>
        <p:txBody>
          <a:bodyPr lIns="0" tIns="0" rIns="0" bIns="0" rtlCol="0" anchor="t">
            <a:spAutoFit/>
          </a:bodyPr>
          <a:lstStyle/>
          <a:p>
            <a:pPr algn="ctr">
              <a:lnSpc>
                <a:spcPts val="2444"/>
              </a:lnSpc>
              <a:spcBef>
                <a:spcPct val="0"/>
              </a:spcBef>
            </a:pPr>
            <a:r>
              <a:rPr lang="en-US" sz="1746" spc="-26">
                <a:solidFill>
                  <a:srgbClr val="766E3C"/>
                </a:solidFill>
                <a:latin typeface="Prompt"/>
                <a:ea typeface="Prompt"/>
                <a:cs typeface="Prompt"/>
                <a:sym typeface="Prompt"/>
              </a:rPr>
              <a:t>O</a:t>
            </a:r>
          </a:p>
        </p:txBody>
      </p:sp>
      <p:sp>
        <p:nvSpPr>
          <p:cNvPr id="53" name="TextBox 53"/>
          <p:cNvSpPr txBox="1"/>
          <p:nvPr/>
        </p:nvSpPr>
        <p:spPr>
          <a:xfrm>
            <a:off x="3200880" y="7303262"/>
            <a:ext cx="505914" cy="282398"/>
          </a:xfrm>
          <a:prstGeom prst="rect">
            <a:avLst/>
          </a:prstGeom>
        </p:spPr>
        <p:txBody>
          <a:bodyPr lIns="0" tIns="0" rIns="0" bIns="0" rtlCol="0" anchor="t">
            <a:spAutoFit/>
          </a:bodyPr>
          <a:lstStyle/>
          <a:p>
            <a:pPr algn="ctr">
              <a:lnSpc>
                <a:spcPts val="2444"/>
              </a:lnSpc>
              <a:spcBef>
                <a:spcPct val="0"/>
              </a:spcBef>
            </a:pPr>
            <a:r>
              <a:rPr lang="en-US" sz="1746" spc="-26" dirty="0">
                <a:solidFill>
                  <a:srgbClr val="766E3C"/>
                </a:solidFill>
                <a:latin typeface="Prompt"/>
                <a:ea typeface="Prompt"/>
                <a:cs typeface="Prompt"/>
                <a:sym typeface="Prompt"/>
              </a:rPr>
              <a:t>E</a:t>
            </a:r>
          </a:p>
        </p:txBody>
      </p:sp>
      <p:sp>
        <p:nvSpPr>
          <p:cNvPr id="54" name="TextBox 54"/>
          <p:cNvSpPr txBox="1"/>
          <p:nvPr/>
        </p:nvSpPr>
        <p:spPr>
          <a:xfrm>
            <a:off x="5976240" y="9074481"/>
            <a:ext cx="2645592" cy="555280"/>
          </a:xfrm>
          <a:prstGeom prst="rect">
            <a:avLst/>
          </a:prstGeom>
        </p:spPr>
        <p:txBody>
          <a:bodyPr lIns="0" tIns="0" rIns="0" bIns="0" rtlCol="0" anchor="t">
            <a:spAutoFit/>
          </a:bodyPr>
          <a:lstStyle/>
          <a:p>
            <a:pPr algn="ctr">
              <a:lnSpc>
                <a:spcPts val="2240"/>
              </a:lnSpc>
              <a:spcBef>
                <a:spcPct val="0"/>
              </a:spcBef>
            </a:pPr>
            <a:r>
              <a:rPr lang="en-US" sz="1600" spc="-24" dirty="0">
                <a:latin typeface="Prompt"/>
                <a:ea typeface="Prompt"/>
                <a:cs typeface="Prompt"/>
                <a:sym typeface="Prompt"/>
              </a:rPr>
              <a:t>Centrifuged at max for 10 minutes until pellet formed</a:t>
            </a:r>
          </a:p>
        </p:txBody>
      </p:sp>
      <p:sp>
        <p:nvSpPr>
          <p:cNvPr id="55" name="TextBox 55"/>
          <p:cNvSpPr txBox="1"/>
          <p:nvPr/>
        </p:nvSpPr>
        <p:spPr>
          <a:xfrm>
            <a:off x="9507274" y="7848263"/>
            <a:ext cx="547559" cy="273152"/>
          </a:xfrm>
          <a:prstGeom prst="rect">
            <a:avLst/>
          </a:prstGeom>
        </p:spPr>
        <p:txBody>
          <a:bodyPr wrap="square" lIns="0" tIns="0" rIns="0" bIns="0" rtlCol="0" anchor="t">
            <a:spAutoFit/>
          </a:bodyPr>
          <a:lstStyle/>
          <a:p>
            <a:pPr algn="ctr">
              <a:lnSpc>
                <a:spcPts val="2240"/>
              </a:lnSpc>
              <a:spcBef>
                <a:spcPct val="0"/>
              </a:spcBef>
            </a:pPr>
            <a:r>
              <a:rPr lang="en-US" sz="1600" spc="-24" dirty="0">
                <a:latin typeface="Prompt"/>
                <a:ea typeface="Prompt"/>
                <a:cs typeface="Prompt"/>
                <a:sym typeface="Prompt"/>
              </a:rPr>
              <a:t>AND</a:t>
            </a:r>
          </a:p>
        </p:txBody>
      </p:sp>
      <p:sp>
        <p:nvSpPr>
          <p:cNvPr id="56" name="TextBox 56"/>
          <p:cNvSpPr txBox="1"/>
          <p:nvPr/>
        </p:nvSpPr>
        <p:spPr>
          <a:xfrm>
            <a:off x="10423939" y="7711600"/>
            <a:ext cx="1784161" cy="555280"/>
          </a:xfrm>
          <a:prstGeom prst="rect">
            <a:avLst/>
          </a:prstGeom>
        </p:spPr>
        <p:txBody>
          <a:bodyPr lIns="0" tIns="0" rIns="0" bIns="0" rtlCol="0" anchor="t">
            <a:spAutoFit/>
          </a:bodyPr>
          <a:lstStyle/>
          <a:p>
            <a:pPr algn="ctr">
              <a:lnSpc>
                <a:spcPts val="2240"/>
              </a:lnSpc>
              <a:spcBef>
                <a:spcPct val="0"/>
              </a:spcBef>
            </a:pPr>
            <a:r>
              <a:rPr lang="en-US" sz="1600" spc="-24" dirty="0">
                <a:latin typeface="Prompt"/>
                <a:ea typeface="Prompt"/>
                <a:cs typeface="Prompt"/>
                <a:sym typeface="Prompt"/>
              </a:rPr>
              <a:t>E.Z.N.A </a:t>
            </a:r>
            <a:r>
              <a:rPr lang="en-US" sz="1600" spc="-24" dirty="0" err="1">
                <a:latin typeface="Prompt"/>
                <a:ea typeface="Prompt"/>
                <a:cs typeface="Prompt"/>
                <a:sym typeface="Prompt"/>
              </a:rPr>
              <a:t>Mollusc</a:t>
            </a:r>
            <a:r>
              <a:rPr lang="en-US" sz="1600" spc="-24" dirty="0">
                <a:latin typeface="Prompt"/>
                <a:ea typeface="Prompt"/>
                <a:cs typeface="Prompt"/>
                <a:sym typeface="Prompt"/>
              </a:rPr>
              <a:t> &amp; Insect DNA Kit</a:t>
            </a:r>
          </a:p>
        </p:txBody>
      </p:sp>
      <p:sp>
        <p:nvSpPr>
          <p:cNvPr id="57" name="Freeform 57"/>
          <p:cNvSpPr/>
          <p:nvPr/>
        </p:nvSpPr>
        <p:spPr>
          <a:xfrm>
            <a:off x="12138604" y="1874681"/>
            <a:ext cx="1973356" cy="328070"/>
          </a:xfrm>
          <a:custGeom>
            <a:avLst/>
            <a:gdLst/>
            <a:ahLst/>
            <a:cxnLst/>
            <a:rect l="l" t="t" r="r" b="b"/>
            <a:pathLst>
              <a:path w="1973356" h="328070">
                <a:moveTo>
                  <a:pt x="0" y="0"/>
                </a:moveTo>
                <a:lnTo>
                  <a:pt x="1973356" y="0"/>
                </a:lnTo>
                <a:lnTo>
                  <a:pt x="1973356" y="328070"/>
                </a:lnTo>
                <a:lnTo>
                  <a:pt x="0" y="32807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58" name="TextBox 57">
            <a:extLst>
              <a:ext uri="{FF2B5EF4-FFF2-40B4-BE49-F238E27FC236}">
                <a16:creationId xmlns:a16="http://schemas.microsoft.com/office/drawing/2014/main" id="{8B70B9AB-16E3-6D20-8A4E-B441450011C4}"/>
              </a:ext>
            </a:extLst>
          </p:cNvPr>
          <p:cNvSpPr txBox="1"/>
          <p:nvPr/>
        </p:nvSpPr>
        <p:spPr>
          <a:xfrm>
            <a:off x="1289334" y="4025157"/>
            <a:ext cx="14827891" cy="2520000"/>
          </a:xfrm>
          <a:prstGeom prst="rect">
            <a:avLst/>
          </a:prstGeom>
          <a:solidFill>
            <a:schemeClr val="bg1"/>
          </a:solidFill>
          <a:ln>
            <a:noFill/>
          </a:ln>
        </p:spPr>
        <p:txBody>
          <a:bodyPr wrap="square" rtlCol="0">
            <a:spAutoFit/>
          </a:bodyPr>
          <a:lstStyle/>
          <a:p>
            <a:endParaRPr lang="en-US" dirty="0"/>
          </a:p>
        </p:txBody>
      </p:sp>
      <p:sp>
        <p:nvSpPr>
          <p:cNvPr id="59" name="TextBox 58">
            <a:extLst>
              <a:ext uri="{FF2B5EF4-FFF2-40B4-BE49-F238E27FC236}">
                <a16:creationId xmlns:a16="http://schemas.microsoft.com/office/drawing/2014/main" id="{F4FB29BC-0EE3-E558-3AFE-C8399587920E}"/>
              </a:ext>
            </a:extLst>
          </p:cNvPr>
          <p:cNvSpPr txBox="1"/>
          <p:nvPr/>
        </p:nvSpPr>
        <p:spPr>
          <a:xfrm>
            <a:off x="1196063" y="6881036"/>
            <a:ext cx="11012037" cy="3240000"/>
          </a:xfrm>
          <a:prstGeom prst="rect">
            <a:avLst/>
          </a:prstGeom>
          <a:solidFill>
            <a:schemeClr val="bg1"/>
          </a:solidFill>
          <a:ln>
            <a:noFill/>
          </a:ln>
        </p:spPr>
        <p:txBody>
          <a:bodyPr wrap="square" rtlCol="0">
            <a:spAutoFit/>
          </a:bodyPr>
          <a:lstStyle/>
          <a:p>
            <a:endParaRPr lang="en-US" dirty="0"/>
          </a:p>
        </p:txBody>
      </p:sp>
      <p:sp>
        <p:nvSpPr>
          <p:cNvPr id="60" name="TextBox 59">
            <a:extLst>
              <a:ext uri="{FF2B5EF4-FFF2-40B4-BE49-F238E27FC236}">
                <a16:creationId xmlns:a16="http://schemas.microsoft.com/office/drawing/2014/main" id="{9AB71837-44E3-55CA-703B-B336E712FF69}"/>
              </a:ext>
            </a:extLst>
          </p:cNvPr>
          <p:cNvSpPr txBox="1"/>
          <p:nvPr/>
        </p:nvSpPr>
        <p:spPr>
          <a:xfrm>
            <a:off x="12561671" y="6463780"/>
            <a:ext cx="3544663" cy="3434276"/>
          </a:xfrm>
          <a:prstGeom prst="rect">
            <a:avLst/>
          </a:prstGeom>
          <a:solidFill>
            <a:schemeClr val="bg1"/>
          </a:solidFill>
          <a:ln>
            <a:noFill/>
          </a:ln>
        </p:spPr>
        <p:txBody>
          <a:bodyPr wrap="square" rtlCol="0">
            <a:spAutoFit/>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0" grpId="0"/>
      <p:bldP spid="58" grpId="0" animBg="1"/>
      <p:bldP spid="59" grpId="0" animBg="1"/>
      <p:bldP spid="6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DBD4"/>
        </a:solidFill>
        <a:effectLst/>
      </p:bgPr>
    </p:bg>
    <p:spTree>
      <p:nvGrpSpPr>
        <p:cNvPr id="1" name=""/>
        <p:cNvGrpSpPr/>
        <p:nvPr/>
      </p:nvGrpSpPr>
      <p:grpSpPr>
        <a:xfrm>
          <a:off x="0" y="0"/>
          <a:ext cx="0" cy="0"/>
          <a:chOff x="0" y="0"/>
          <a:chExt cx="0" cy="0"/>
        </a:xfrm>
      </p:grpSpPr>
      <p:sp>
        <p:nvSpPr>
          <p:cNvPr id="2" name="Freeform 2"/>
          <p:cNvSpPr/>
          <p:nvPr/>
        </p:nvSpPr>
        <p:spPr>
          <a:xfrm>
            <a:off x="13700361" y="-839197"/>
            <a:ext cx="4587639" cy="4730524"/>
          </a:xfrm>
          <a:custGeom>
            <a:avLst/>
            <a:gdLst/>
            <a:ahLst/>
            <a:cxnLst/>
            <a:rect l="l" t="t" r="r" b="b"/>
            <a:pathLst>
              <a:path w="4587639" h="4730524">
                <a:moveTo>
                  <a:pt x="0" y="0"/>
                </a:moveTo>
                <a:lnTo>
                  <a:pt x="4587639" y="0"/>
                </a:lnTo>
                <a:lnTo>
                  <a:pt x="4587639" y="4730524"/>
                </a:lnTo>
                <a:lnTo>
                  <a:pt x="0" y="47305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73652" y="8423204"/>
            <a:ext cx="2043916" cy="1863796"/>
          </a:xfrm>
          <a:custGeom>
            <a:avLst/>
            <a:gdLst/>
            <a:ahLst/>
            <a:cxnLst/>
            <a:rect l="l" t="t" r="r" b="b"/>
            <a:pathLst>
              <a:path w="2043916" h="1863796">
                <a:moveTo>
                  <a:pt x="0" y="0"/>
                </a:moveTo>
                <a:lnTo>
                  <a:pt x="2043916" y="0"/>
                </a:lnTo>
                <a:lnTo>
                  <a:pt x="2043916" y="1863796"/>
                </a:lnTo>
                <a:lnTo>
                  <a:pt x="0" y="18637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0" y="4044071"/>
            <a:ext cx="4587639" cy="4730524"/>
          </a:xfrm>
          <a:custGeom>
            <a:avLst/>
            <a:gdLst/>
            <a:ahLst/>
            <a:cxnLst/>
            <a:rect l="l" t="t" r="r" b="b"/>
            <a:pathLst>
              <a:path w="4587639" h="4730524">
                <a:moveTo>
                  <a:pt x="0" y="0"/>
                </a:moveTo>
                <a:lnTo>
                  <a:pt x="4587639" y="0"/>
                </a:lnTo>
                <a:lnTo>
                  <a:pt x="4587639" y="4730524"/>
                </a:lnTo>
                <a:lnTo>
                  <a:pt x="0" y="47305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5" name="Group 5"/>
          <p:cNvGrpSpPr/>
          <p:nvPr/>
        </p:nvGrpSpPr>
        <p:grpSpPr>
          <a:xfrm>
            <a:off x="648306" y="5143500"/>
            <a:ext cx="8371274" cy="3145179"/>
            <a:chOff x="0" y="0"/>
            <a:chExt cx="2204780" cy="828360"/>
          </a:xfrm>
        </p:grpSpPr>
        <p:sp>
          <p:nvSpPr>
            <p:cNvPr id="6" name="Freeform 6"/>
            <p:cNvSpPr/>
            <p:nvPr/>
          </p:nvSpPr>
          <p:spPr>
            <a:xfrm>
              <a:off x="0" y="0"/>
              <a:ext cx="2204780" cy="828360"/>
            </a:xfrm>
            <a:custGeom>
              <a:avLst/>
              <a:gdLst/>
              <a:ahLst/>
              <a:cxnLst/>
              <a:rect l="l" t="t" r="r" b="b"/>
              <a:pathLst>
                <a:path w="2204780" h="828360">
                  <a:moveTo>
                    <a:pt x="36993" y="0"/>
                  </a:moveTo>
                  <a:lnTo>
                    <a:pt x="2167787" y="0"/>
                  </a:lnTo>
                  <a:cubicBezTo>
                    <a:pt x="2177598" y="0"/>
                    <a:pt x="2187008" y="3897"/>
                    <a:pt x="2193945" y="10835"/>
                  </a:cubicBezTo>
                  <a:cubicBezTo>
                    <a:pt x="2200883" y="17772"/>
                    <a:pt x="2204780" y="27182"/>
                    <a:pt x="2204780" y="36993"/>
                  </a:cubicBezTo>
                  <a:lnTo>
                    <a:pt x="2204780" y="791367"/>
                  </a:lnTo>
                  <a:cubicBezTo>
                    <a:pt x="2204780" y="801178"/>
                    <a:pt x="2200883" y="810588"/>
                    <a:pt x="2193945" y="817525"/>
                  </a:cubicBezTo>
                  <a:cubicBezTo>
                    <a:pt x="2187008" y="824463"/>
                    <a:pt x="2177598" y="828360"/>
                    <a:pt x="2167787" y="828360"/>
                  </a:cubicBezTo>
                  <a:lnTo>
                    <a:pt x="36993" y="828360"/>
                  </a:lnTo>
                  <a:cubicBezTo>
                    <a:pt x="27182" y="828360"/>
                    <a:pt x="17772" y="824463"/>
                    <a:pt x="10835" y="817525"/>
                  </a:cubicBezTo>
                  <a:cubicBezTo>
                    <a:pt x="3897" y="810588"/>
                    <a:pt x="0" y="801178"/>
                    <a:pt x="0" y="791367"/>
                  </a:cubicBezTo>
                  <a:lnTo>
                    <a:pt x="0" y="36993"/>
                  </a:lnTo>
                  <a:cubicBezTo>
                    <a:pt x="0" y="27182"/>
                    <a:pt x="3897" y="17772"/>
                    <a:pt x="10835" y="10835"/>
                  </a:cubicBezTo>
                  <a:cubicBezTo>
                    <a:pt x="17772" y="3897"/>
                    <a:pt x="27182" y="0"/>
                    <a:pt x="36993" y="0"/>
                  </a:cubicBezTo>
                  <a:close/>
                </a:path>
              </a:pathLst>
            </a:custGeom>
            <a:solidFill>
              <a:srgbClr val="FFFFFF"/>
            </a:solidFill>
          </p:spPr>
          <p:txBody>
            <a:bodyPr/>
            <a:lstStyle/>
            <a:p>
              <a:endParaRPr lang="en-US"/>
            </a:p>
          </p:txBody>
        </p:sp>
        <p:sp>
          <p:nvSpPr>
            <p:cNvPr id="7" name="TextBox 7"/>
            <p:cNvSpPr txBox="1"/>
            <p:nvPr/>
          </p:nvSpPr>
          <p:spPr>
            <a:xfrm>
              <a:off x="0" y="-28575"/>
              <a:ext cx="2204780" cy="856935"/>
            </a:xfrm>
            <a:prstGeom prst="rect">
              <a:avLst/>
            </a:prstGeom>
          </p:spPr>
          <p:txBody>
            <a:bodyPr lIns="50800" tIns="50800" rIns="50800" bIns="50800" rtlCol="0" anchor="ctr"/>
            <a:lstStyle/>
            <a:p>
              <a:pPr algn="ctr">
                <a:lnSpc>
                  <a:spcPts val="2240"/>
                </a:lnSpc>
              </a:pPr>
              <a:endParaRPr/>
            </a:p>
          </p:txBody>
        </p:sp>
      </p:grpSp>
      <p:sp>
        <p:nvSpPr>
          <p:cNvPr id="8" name="Freeform 8"/>
          <p:cNvSpPr/>
          <p:nvPr/>
        </p:nvSpPr>
        <p:spPr>
          <a:xfrm>
            <a:off x="11822551" y="6893038"/>
            <a:ext cx="4587639" cy="4730524"/>
          </a:xfrm>
          <a:custGeom>
            <a:avLst/>
            <a:gdLst/>
            <a:ahLst/>
            <a:cxnLst/>
            <a:rect l="l" t="t" r="r" b="b"/>
            <a:pathLst>
              <a:path w="4587639" h="4730524">
                <a:moveTo>
                  <a:pt x="0" y="0"/>
                </a:moveTo>
                <a:lnTo>
                  <a:pt x="4587639" y="0"/>
                </a:lnTo>
                <a:lnTo>
                  <a:pt x="4587639" y="4730524"/>
                </a:lnTo>
                <a:lnTo>
                  <a:pt x="0" y="47305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17005453" y="8864821"/>
            <a:ext cx="1282547" cy="1422179"/>
          </a:xfrm>
          <a:custGeom>
            <a:avLst/>
            <a:gdLst/>
            <a:ahLst/>
            <a:cxnLst/>
            <a:rect l="l" t="t" r="r" b="b"/>
            <a:pathLst>
              <a:path w="1282547" h="1422179">
                <a:moveTo>
                  <a:pt x="0" y="0"/>
                </a:moveTo>
                <a:lnTo>
                  <a:pt x="1282547" y="0"/>
                </a:lnTo>
                <a:lnTo>
                  <a:pt x="1282547" y="1422179"/>
                </a:lnTo>
                <a:lnTo>
                  <a:pt x="0" y="14221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a:off x="16410190" y="6035889"/>
            <a:ext cx="1855803" cy="1714298"/>
          </a:xfrm>
          <a:custGeom>
            <a:avLst/>
            <a:gdLst/>
            <a:ahLst/>
            <a:cxnLst/>
            <a:rect l="l" t="t" r="r" b="b"/>
            <a:pathLst>
              <a:path w="1855803" h="1714298">
                <a:moveTo>
                  <a:pt x="0" y="0"/>
                </a:moveTo>
                <a:lnTo>
                  <a:pt x="1855802" y="0"/>
                </a:lnTo>
                <a:lnTo>
                  <a:pt x="1855802" y="1714298"/>
                </a:lnTo>
                <a:lnTo>
                  <a:pt x="0" y="17142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11" name="Group 11"/>
          <p:cNvGrpSpPr/>
          <p:nvPr/>
        </p:nvGrpSpPr>
        <p:grpSpPr>
          <a:xfrm>
            <a:off x="9296827" y="5576463"/>
            <a:ext cx="8371274" cy="2712217"/>
            <a:chOff x="0" y="0"/>
            <a:chExt cx="2204780" cy="714329"/>
          </a:xfrm>
        </p:grpSpPr>
        <p:sp>
          <p:nvSpPr>
            <p:cNvPr id="12" name="Freeform 12"/>
            <p:cNvSpPr/>
            <p:nvPr/>
          </p:nvSpPr>
          <p:spPr>
            <a:xfrm>
              <a:off x="0" y="0"/>
              <a:ext cx="2204780" cy="714329"/>
            </a:xfrm>
            <a:custGeom>
              <a:avLst/>
              <a:gdLst/>
              <a:ahLst/>
              <a:cxnLst/>
              <a:rect l="l" t="t" r="r" b="b"/>
              <a:pathLst>
                <a:path w="2204780" h="714329">
                  <a:moveTo>
                    <a:pt x="36993" y="0"/>
                  </a:moveTo>
                  <a:lnTo>
                    <a:pt x="2167787" y="0"/>
                  </a:lnTo>
                  <a:cubicBezTo>
                    <a:pt x="2177598" y="0"/>
                    <a:pt x="2187008" y="3897"/>
                    <a:pt x="2193945" y="10835"/>
                  </a:cubicBezTo>
                  <a:cubicBezTo>
                    <a:pt x="2200883" y="17772"/>
                    <a:pt x="2204780" y="27182"/>
                    <a:pt x="2204780" y="36993"/>
                  </a:cubicBezTo>
                  <a:lnTo>
                    <a:pt x="2204780" y="677336"/>
                  </a:lnTo>
                  <a:cubicBezTo>
                    <a:pt x="2204780" y="687147"/>
                    <a:pt x="2200883" y="696556"/>
                    <a:pt x="2193945" y="703494"/>
                  </a:cubicBezTo>
                  <a:cubicBezTo>
                    <a:pt x="2187008" y="710431"/>
                    <a:pt x="2177598" y="714329"/>
                    <a:pt x="2167787" y="714329"/>
                  </a:cubicBezTo>
                  <a:lnTo>
                    <a:pt x="36993" y="714329"/>
                  </a:lnTo>
                  <a:cubicBezTo>
                    <a:pt x="27182" y="714329"/>
                    <a:pt x="17772" y="710431"/>
                    <a:pt x="10835" y="703494"/>
                  </a:cubicBezTo>
                  <a:cubicBezTo>
                    <a:pt x="3897" y="696556"/>
                    <a:pt x="0" y="687147"/>
                    <a:pt x="0" y="677336"/>
                  </a:cubicBezTo>
                  <a:lnTo>
                    <a:pt x="0" y="36993"/>
                  </a:lnTo>
                  <a:cubicBezTo>
                    <a:pt x="0" y="27182"/>
                    <a:pt x="3897" y="17772"/>
                    <a:pt x="10835" y="10835"/>
                  </a:cubicBezTo>
                  <a:cubicBezTo>
                    <a:pt x="17772" y="3897"/>
                    <a:pt x="27182" y="0"/>
                    <a:pt x="36993" y="0"/>
                  </a:cubicBezTo>
                  <a:close/>
                </a:path>
              </a:pathLst>
            </a:custGeom>
            <a:solidFill>
              <a:srgbClr val="FFFFFF"/>
            </a:solidFill>
          </p:spPr>
          <p:txBody>
            <a:bodyPr/>
            <a:lstStyle/>
            <a:p>
              <a:endParaRPr lang="en-US"/>
            </a:p>
          </p:txBody>
        </p:sp>
        <p:sp>
          <p:nvSpPr>
            <p:cNvPr id="13" name="TextBox 13"/>
            <p:cNvSpPr txBox="1"/>
            <p:nvPr/>
          </p:nvSpPr>
          <p:spPr>
            <a:xfrm>
              <a:off x="0" y="-28575"/>
              <a:ext cx="2204780" cy="742904"/>
            </a:xfrm>
            <a:prstGeom prst="rect">
              <a:avLst/>
            </a:prstGeom>
          </p:spPr>
          <p:txBody>
            <a:bodyPr lIns="50800" tIns="50800" rIns="50800" bIns="50800" rtlCol="0" anchor="ctr"/>
            <a:lstStyle/>
            <a:p>
              <a:pPr algn="ctr">
                <a:lnSpc>
                  <a:spcPts val="2240"/>
                </a:lnSpc>
              </a:pPr>
              <a:endParaRPr/>
            </a:p>
          </p:txBody>
        </p:sp>
      </p:grpSp>
      <p:sp>
        <p:nvSpPr>
          <p:cNvPr id="14" name="Freeform 14"/>
          <p:cNvSpPr/>
          <p:nvPr/>
        </p:nvSpPr>
        <p:spPr>
          <a:xfrm>
            <a:off x="3659737" y="-188233"/>
            <a:ext cx="1855803" cy="1714298"/>
          </a:xfrm>
          <a:custGeom>
            <a:avLst/>
            <a:gdLst/>
            <a:ahLst/>
            <a:cxnLst/>
            <a:rect l="l" t="t" r="r" b="b"/>
            <a:pathLst>
              <a:path w="1855803" h="1714298">
                <a:moveTo>
                  <a:pt x="0" y="0"/>
                </a:moveTo>
                <a:lnTo>
                  <a:pt x="1855803" y="0"/>
                </a:lnTo>
                <a:lnTo>
                  <a:pt x="1855803" y="1714298"/>
                </a:lnTo>
                <a:lnTo>
                  <a:pt x="0" y="17142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5" name="Freeform 15"/>
          <p:cNvSpPr/>
          <p:nvPr/>
        </p:nvSpPr>
        <p:spPr>
          <a:xfrm>
            <a:off x="16855577" y="992245"/>
            <a:ext cx="2043916" cy="1863796"/>
          </a:xfrm>
          <a:custGeom>
            <a:avLst/>
            <a:gdLst/>
            <a:ahLst/>
            <a:cxnLst/>
            <a:rect l="l" t="t" r="r" b="b"/>
            <a:pathLst>
              <a:path w="2043916" h="1863796">
                <a:moveTo>
                  <a:pt x="0" y="0"/>
                </a:moveTo>
                <a:lnTo>
                  <a:pt x="2043915" y="0"/>
                </a:lnTo>
                <a:lnTo>
                  <a:pt x="2043915" y="1863795"/>
                </a:lnTo>
                <a:lnTo>
                  <a:pt x="0" y="18637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a:off x="9623084" y="-203234"/>
            <a:ext cx="985547" cy="1231934"/>
          </a:xfrm>
          <a:custGeom>
            <a:avLst/>
            <a:gdLst/>
            <a:ahLst/>
            <a:cxnLst/>
            <a:rect l="l" t="t" r="r" b="b"/>
            <a:pathLst>
              <a:path w="985547" h="1231934">
                <a:moveTo>
                  <a:pt x="0" y="0"/>
                </a:moveTo>
                <a:lnTo>
                  <a:pt x="985547" y="0"/>
                </a:lnTo>
                <a:lnTo>
                  <a:pt x="985547" y="1231934"/>
                </a:lnTo>
                <a:lnTo>
                  <a:pt x="0" y="123193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7" name="Freeform 17"/>
          <p:cNvSpPr/>
          <p:nvPr/>
        </p:nvSpPr>
        <p:spPr>
          <a:xfrm>
            <a:off x="535926" y="1308176"/>
            <a:ext cx="985547" cy="1231934"/>
          </a:xfrm>
          <a:custGeom>
            <a:avLst/>
            <a:gdLst/>
            <a:ahLst/>
            <a:cxnLst/>
            <a:rect l="l" t="t" r="r" b="b"/>
            <a:pathLst>
              <a:path w="985547" h="1231934">
                <a:moveTo>
                  <a:pt x="0" y="0"/>
                </a:moveTo>
                <a:lnTo>
                  <a:pt x="985548" y="0"/>
                </a:lnTo>
                <a:lnTo>
                  <a:pt x="985548" y="1231934"/>
                </a:lnTo>
                <a:lnTo>
                  <a:pt x="0" y="123193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8" name="Freeform 18"/>
          <p:cNvSpPr/>
          <p:nvPr/>
        </p:nvSpPr>
        <p:spPr>
          <a:xfrm>
            <a:off x="-734820" y="2816335"/>
            <a:ext cx="1763520" cy="1858782"/>
          </a:xfrm>
          <a:custGeom>
            <a:avLst/>
            <a:gdLst/>
            <a:ahLst/>
            <a:cxnLst/>
            <a:rect l="l" t="t" r="r" b="b"/>
            <a:pathLst>
              <a:path w="1763520" h="1858782">
                <a:moveTo>
                  <a:pt x="0" y="0"/>
                </a:moveTo>
                <a:lnTo>
                  <a:pt x="1763520" y="0"/>
                </a:lnTo>
                <a:lnTo>
                  <a:pt x="1763520" y="1858782"/>
                </a:lnTo>
                <a:lnTo>
                  <a:pt x="0" y="185878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9" name="Freeform 19"/>
          <p:cNvSpPr/>
          <p:nvPr/>
        </p:nvSpPr>
        <p:spPr>
          <a:xfrm>
            <a:off x="7380480" y="9258300"/>
            <a:ext cx="1763520" cy="1858782"/>
          </a:xfrm>
          <a:custGeom>
            <a:avLst/>
            <a:gdLst/>
            <a:ahLst/>
            <a:cxnLst/>
            <a:rect l="l" t="t" r="r" b="b"/>
            <a:pathLst>
              <a:path w="1763520" h="1858782">
                <a:moveTo>
                  <a:pt x="0" y="0"/>
                </a:moveTo>
                <a:lnTo>
                  <a:pt x="1763520" y="0"/>
                </a:lnTo>
                <a:lnTo>
                  <a:pt x="1763520" y="1858782"/>
                </a:lnTo>
                <a:lnTo>
                  <a:pt x="0" y="185878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0" name="Freeform 20"/>
          <p:cNvSpPr/>
          <p:nvPr/>
        </p:nvSpPr>
        <p:spPr>
          <a:xfrm>
            <a:off x="648306" y="1308176"/>
            <a:ext cx="8371274" cy="4907659"/>
          </a:xfrm>
          <a:custGeom>
            <a:avLst/>
            <a:gdLst/>
            <a:ahLst/>
            <a:cxnLst/>
            <a:rect l="l" t="t" r="r" b="b"/>
            <a:pathLst>
              <a:path w="8371274" h="4907659">
                <a:moveTo>
                  <a:pt x="0" y="0"/>
                </a:moveTo>
                <a:lnTo>
                  <a:pt x="8371274" y="0"/>
                </a:lnTo>
                <a:lnTo>
                  <a:pt x="8371274" y="4907659"/>
                </a:lnTo>
                <a:lnTo>
                  <a:pt x="0" y="4907659"/>
                </a:lnTo>
                <a:lnTo>
                  <a:pt x="0" y="0"/>
                </a:lnTo>
                <a:close/>
              </a:path>
            </a:pathLst>
          </a:custGeom>
          <a:blipFill>
            <a:blip r:embed="rId18"/>
            <a:stretch>
              <a:fillRect/>
            </a:stretch>
          </a:blipFill>
        </p:spPr>
        <p:txBody>
          <a:bodyPr/>
          <a:lstStyle/>
          <a:p>
            <a:endParaRPr lang="en-US"/>
          </a:p>
        </p:txBody>
      </p:sp>
      <p:sp>
        <p:nvSpPr>
          <p:cNvPr id="21" name="Freeform 21"/>
          <p:cNvSpPr/>
          <p:nvPr/>
        </p:nvSpPr>
        <p:spPr>
          <a:xfrm>
            <a:off x="9305979" y="1308176"/>
            <a:ext cx="8362122" cy="4902294"/>
          </a:xfrm>
          <a:custGeom>
            <a:avLst/>
            <a:gdLst/>
            <a:ahLst/>
            <a:cxnLst/>
            <a:rect l="l" t="t" r="r" b="b"/>
            <a:pathLst>
              <a:path w="8362122" h="4902294">
                <a:moveTo>
                  <a:pt x="0" y="0"/>
                </a:moveTo>
                <a:lnTo>
                  <a:pt x="8362122" y="0"/>
                </a:lnTo>
                <a:lnTo>
                  <a:pt x="8362122" y="4902294"/>
                </a:lnTo>
                <a:lnTo>
                  <a:pt x="0" y="4902294"/>
                </a:lnTo>
                <a:lnTo>
                  <a:pt x="0" y="0"/>
                </a:lnTo>
                <a:close/>
              </a:path>
            </a:pathLst>
          </a:custGeom>
          <a:blipFill>
            <a:blip r:embed="rId19"/>
            <a:stretch>
              <a:fillRect/>
            </a:stretch>
          </a:blipFill>
        </p:spPr>
        <p:txBody>
          <a:bodyPr/>
          <a:lstStyle/>
          <a:p>
            <a:endParaRPr lang="en-US"/>
          </a:p>
        </p:txBody>
      </p:sp>
      <p:sp>
        <p:nvSpPr>
          <p:cNvPr id="22" name="TextBox 22"/>
          <p:cNvSpPr txBox="1"/>
          <p:nvPr/>
        </p:nvSpPr>
        <p:spPr>
          <a:xfrm>
            <a:off x="236357" y="-87370"/>
            <a:ext cx="6294997" cy="1138325"/>
          </a:xfrm>
          <a:prstGeom prst="rect">
            <a:avLst/>
          </a:prstGeom>
        </p:spPr>
        <p:txBody>
          <a:bodyPr lIns="0" tIns="0" rIns="0" bIns="0" rtlCol="0" anchor="t">
            <a:spAutoFit/>
          </a:bodyPr>
          <a:lstStyle/>
          <a:p>
            <a:pPr algn="l">
              <a:lnSpc>
                <a:spcPts val="9222"/>
              </a:lnSpc>
            </a:pPr>
            <a:r>
              <a:rPr lang="en-US" sz="6587" dirty="0">
                <a:latin typeface="League Spartan"/>
                <a:ea typeface="League Spartan"/>
                <a:cs typeface="League Spartan"/>
                <a:sym typeface="League Spartan"/>
              </a:rPr>
              <a:t>Results</a:t>
            </a:r>
          </a:p>
        </p:txBody>
      </p:sp>
      <p:sp>
        <p:nvSpPr>
          <p:cNvPr id="23" name="TextBox 23"/>
          <p:cNvSpPr txBox="1"/>
          <p:nvPr/>
        </p:nvSpPr>
        <p:spPr>
          <a:xfrm>
            <a:off x="803252" y="6352183"/>
            <a:ext cx="8340748" cy="1596591"/>
          </a:xfrm>
          <a:prstGeom prst="rect">
            <a:avLst/>
          </a:prstGeom>
        </p:spPr>
        <p:txBody>
          <a:bodyPr lIns="0" tIns="0" rIns="0" bIns="0" rtlCol="0" anchor="t">
            <a:spAutoFit/>
          </a:bodyPr>
          <a:lstStyle/>
          <a:p>
            <a:pPr algn="l">
              <a:lnSpc>
                <a:spcPts val="4199"/>
              </a:lnSpc>
              <a:spcBef>
                <a:spcPct val="0"/>
              </a:spcBef>
            </a:pPr>
            <a:r>
              <a:rPr lang="en-US" sz="2999" spc="44" dirty="0">
                <a:latin typeface="League Spartan"/>
                <a:ea typeface="League Spartan"/>
                <a:cs typeface="League Spartan"/>
                <a:sym typeface="League Spartan"/>
              </a:rPr>
              <a:t>Figure 1. NMDS plot showing the community composition of the outer microbiome and the seawater samples. </a:t>
            </a:r>
          </a:p>
        </p:txBody>
      </p:sp>
      <p:sp>
        <p:nvSpPr>
          <p:cNvPr id="24" name="TextBox 24"/>
          <p:cNvSpPr txBox="1"/>
          <p:nvPr/>
        </p:nvSpPr>
        <p:spPr>
          <a:xfrm>
            <a:off x="9529987" y="6220511"/>
            <a:ext cx="8340748" cy="2135200"/>
          </a:xfrm>
          <a:prstGeom prst="rect">
            <a:avLst/>
          </a:prstGeom>
        </p:spPr>
        <p:txBody>
          <a:bodyPr lIns="0" tIns="0" rIns="0" bIns="0" rtlCol="0" anchor="t">
            <a:spAutoFit/>
          </a:bodyPr>
          <a:lstStyle/>
          <a:p>
            <a:pPr algn="l">
              <a:lnSpc>
                <a:spcPts val="4199"/>
              </a:lnSpc>
              <a:spcBef>
                <a:spcPct val="0"/>
              </a:spcBef>
            </a:pPr>
            <a:r>
              <a:rPr lang="en-US" sz="2999" spc="44" dirty="0">
                <a:latin typeface="League Spartan"/>
                <a:ea typeface="League Spartan"/>
                <a:cs typeface="League Spartan"/>
                <a:sym typeface="League Spartan"/>
              </a:rPr>
              <a:t>Figure 2. NMDS plot showing the community composition of the outer microbiome and the inner microbiome samples.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DBD4"/>
        </a:solidFill>
        <a:effectLst/>
      </p:bgPr>
    </p:bg>
    <p:spTree>
      <p:nvGrpSpPr>
        <p:cNvPr id="1" name=""/>
        <p:cNvGrpSpPr/>
        <p:nvPr/>
      </p:nvGrpSpPr>
      <p:grpSpPr>
        <a:xfrm>
          <a:off x="0" y="0"/>
          <a:ext cx="0" cy="0"/>
          <a:chOff x="0" y="0"/>
          <a:chExt cx="0" cy="0"/>
        </a:xfrm>
      </p:grpSpPr>
      <p:sp>
        <p:nvSpPr>
          <p:cNvPr id="2" name="Freeform 2"/>
          <p:cNvSpPr/>
          <p:nvPr/>
        </p:nvSpPr>
        <p:spPr>
          <a:xfrm>
            <a:off x="-293952" y="5778721"/>
            <a:ext cx="2043916" cy="1863796"/>
          </a:xfrm>
          <a:custGeom>
            <a:avLst/>
            <a:gdLst/>
            <a:ahLst/>
            <a:cxnLst/>
            <a:rect l="l" t="t" r="r" b="b"/>
            <a:pathLst>
              <a:path w="2043916" h="1863796">
                <a:moveTo>
                  <a:pt x="0" y="0"/>
                </a:moveTo>
                <a:lnTo>
                  <a:pt x="2043916" y="0"/>
                </a:lnTo>
                <a:lnTo>
                  <a:pt x="2043916" y="1863796"/>
                </a:lnTo>
                <a:lnTo>
                  <a:pt x="0" y="18637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87939" y="2562309"/>
            <a:ext cx="1855803" cy="1714298"/>
          </a:xfrm>
          <a:custGeom>
            <a:avLst/>
            <a:gdLst/>
            <a:ahLst/>
            <a:cxnLst/>
            <a:rect l="l" t="t" r="r" b="b"/>
            <a:pathLst>
              <a:path w="1855803" h="1714298">
                <a:moveTo>
                  <a:pt x="0" y="0"/>
                </a:moveTo>
                <a:lnTo>
                  <a:pt x="1855803" y="0"/>
                </a:lnTo>
                <a:lnTo>
                  <a:pt x="1855803" y="1714298"/>
                </a:lnTo>
                <a:lnTo>
                  <a:pt x="0" y="17142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6524480" y="6017532"/>
            <a:ext cx="1763520" cy="1858782"/>
          </a:xfrm>
          <a:custGeom>
            <a:avLst/>
            <a:gdLst/>
            <a:ahLst/>
            <a:cxnLst/>
            <a:rect l="l" t="t" r="r" b="b"/>
            <a:pathLst>
              <a:path w="1763520" h="1858782">
                <a:moveTo>
                  <a:pt x="0" y="0"/>
                </a:moveTo>
                <a:lnTo>
                  <a:pt x="1763520" y="0"/>
                </a:lnTo>
                <a:lnTo>
                  <a:pt x="1763520" y="1858782"/>
                </a:lnTo>
                <a:lnTo>
                  <a:pt x="0" y="18587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3443072" y="7881328"/>
            <a:ext cx="985547" cy="1231934"/>
          </a:xfrm>
          <a:custGeom>
            <a:avLst/>
            <a:gdLst/>
            <a:ahLst/>
            <a:cxnLst/>
            <a:rect l="l" t="t" r="r" b="b"/>
            <a:pathLst>
              <a:path w="985547" h="1231934">
                <a:moveTo>
                  <a:pt x="0" y="0"/>
                </a:moveTo>
                <a:lnTo>
                  <a:pt x="985547" y="0"/>
                </a:lnTo>
                <a:lnTo>
                  <a:pt x="985547" y="1231934"/>
                </a:lnTo>
                <a:lnTo>
                  <a:pt x="0" y="12319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7005453" y="-124911"/>
            <a:ext cx="1282547" cy="1422179"/>
          </a:xfrm>
          <a:custGeom>
            <a:avLst/>
            <a:gdLst/>
            <a:ahLst/>
            <a:cxnLst/>
            <a:rect l="l" t="t" r="r" b="b"/>
            <a:pathLst>
              <a:path w="1282547" h="1422179">
                <a:moveTo>
                  <a:pt x="0" y="0"/>
                </a:moveTo>
                <a:lnTo>
                  <a:pt x="1282547" y="0"/>
                </a:lnTo>
                <a:lnTo>
                  <a:pt x="1282547" y="1422179"/>
                </a:lnTo>
                <a:lnTo>
                  <a:pt x="0" y="14221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15051280" y="2119257"/>
            <a:ext cx="1763520" cy="1858782"/>
          </a:xfrm>
          <a:custGeom>
            <a:avLst/>
            <a:gdLst/>
            <a:ahLst/>
            <a:cxnLst/>
            <a:rect l="l" t="t" r="r" b="b"/>
            <a:pathLst>
              <a:path w="1763520" h="1858782">
                <a:moveTo>
                  <a:pt x="0" y="0"/>
                </a:moveTo>
                <a:lnTo>
                  <a:pt x="1763520" y="0"/>
                </a:lnTo>
                <a:lnTo>
                  <a:pt x="1763520" y="1858782"/>
                </a:lnTo>
                <a:lnTo>
                  <a:pt x="0" y="18587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8502727" y="99309"/>
            <a:ext cx="1763520" cy="1858782"/>
          </a:xfrm>
          <a:custGeom>
            <a:avLst/>
            <a:gdLst/>
            <a:ahLst/>
            <a:cxnLst/>
            <a:rect l="l" t="t" r="r" b="b"/>
            <a:pathLst>
              <a:path w="1763520" h="1858782">
                <a:moveTo>
                  <a:pt x="0" y="0"/>
                </a:moveTo>
                <a:lnTo>
                  <a:pt x="1763519" y="0"/>
                </a:lnTo>
                <a:lnTo>
                  <a:pt x="1763519" y="1858782"/>
                </a:lnTo>
                <a:lnTo>
                  <a:pt x="0" y="18587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467864" y="8497295"/>
            <a:ext cx="1855803" cy="1714298"/>
          </a:xfrm>
          <a:custGeom>
            <a:avLst/>
            <a:gdLst/>
            <a:ahLst/>
            <a:cxnLst/>
            <a:rect l="l" t="t" r="r" b="b"/>
            <a:pathLst>
              <a:path w="1855803" h="1714298">
                <a:moveTo>
                  <a:pt x="0" y="0"/>
                </a:moveTo>
                <a:lnTo>
                  <a:pt x="1855803" y="0"/>
                </a:lnTo>
                <a:lnTo>
                  <a:pt x="1855803" y="1714298"/>
                </a:lnTo>
                <a:lnTo>
                  <a:pt x="0" y="17142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6718825" y="3978039"/>
            <a:ext cx="1855803" cy="1714298"/>
          </a:xfrm>
          <a:custGeom>
            <a:avLst/>
            <a:gdLst/>
            <a:ahLst/>
            <a:cxnLst/>
            <a:rect l="l" t="t" r="r" b="b"/>
            <a:pathLst>
              <a:path w="1855803" h="1714298">
                <a:moveTo>
                  <a:pt x="0" y="0"/>
                </a:moveTo>
                <a:lnTo>
                  <a:pt x="1855803" y="0"/>
                </a:lnTo>
                <a:lnTo>
                  <a:pt x="1855803" y="1714298"/>
                </a:lnTo>
                <a:lnTo>
                  <a:pt x="0" y="17142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235232" y="8122510"/>
            <a:ext cx="985547" cy="1231934"/>
          </a:xfrm>
          <a:custGeom>
            <a:avLst/>
            <a:gdLst/>
            <a:ahLst/>
            <a:cxnLst/>
            <a:rect l="l" t="t" r="r" b="b"/>
            <a:pathLst>
              <a:path w="985547" h="1231934">
                <a:moveTo>
                  <a:pt x="0" y="0"/>
                </a:moveTo>
                <a:lnTo>
                  <a:pt x="985548" y="0"/>
                </a:lnTo>
                <a:lnTo>
                  <a:pt x="985548" y="1231934"/>
                </a:lnTo>
                <a:lnTo>
                  <a:pt x="0" y="12319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539962" y="4546787"/>
            <a:ext cx="985547" cy="1231934"/>
          </a:xfrm>
          <a:custGeom>
            <a:avLst/>
            <a:gdLst/>
            <a:ahLst/>
            <a:cxnLst/>
            <a:rect l="l" t="t" r="r" b="b"/>
            <a:pathLst>
              <a:path w="985547" h="1231934">
                <a:moveTo>
                  <a:pt x="0" y="0"/>
                </a:moveTo>
                <a:lnTo>
                  <a:pt x="985547" y="0"/>
                </a:lnTo>
                <a:lnTo>
                  <a:pt x="985547" y="1231934"/>
                </a:lnTo>
                <a:lnTo>
                  <a:pt x="0" y="12319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a:off x="14947493" y="283635"/>
            <a:ext cx="985547" cy="1231934"/>
          </a:xfrm>
          <a:custGeom>
            <a:avLst/>
            <a:gdLst/>
            <a:ahLst/>
            <a:cxnLst/>
            <a:rect l="l" t="t" r="r" b="b"/>
            <a:pathLst>
              <a:path w="985547" h="1231934">
                <a:moveTo>
                  <a:pt x="0" y="0"/>
                </a:moveTo>
                <a:lnTo>
                  <a:pt x="985547" y="0"/>
                </a:lnTo>
                <a:lnTo>
                  <a:pt x="985547" y="1231934"/>
                </a:lnTo>
                <a:lnTo>
                  <a:pt x="0" y="12319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a:off x="13396351" y="8497295"/>
            <a:ext cx="2043916" cy="1863796"/>
          </a:xfrm>
          <a:custGeom>
            <a:avLst/>
            <a:gdLst/>
            <a:ahLst/>
            <a:cxnLst/>
            <a:rect l="l" t="t" r="r" b="b"/>
            <a:pathLst>
              <a:path w="2043916" h="1863796">
                <a:moveTo>
                  <a:pt x="0" y="0"/>
                </a:moveTo>
                <a:lnTo>
                  <a:pt x="2043916" y="0"/>
                </a:lnTo>
                <a:lnTo>
                  <a:pt x="2043916" y="1863795"/>
                </a:lnTo>
                <a:lnTo>
                  <a:pt x="0" y="18637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a:off x="5239379" y="8502308"/>
            <a:ext cx="1763520" cy="1858782"/>
          </a:xfrm>
          <a:custGeom>
            <a:avLst/>
            <a:gdLst/>
            <a:ahLst/>
            <a:cxnLst/>
            <a:rect l="l" t="t" r="r" b="b"/>
            <a:pathLst>
              <a:path w="1763520" h="1858782">
                <a:moveTo>
                  <a:pt x="0" y="0"/>
                </a:moveTo>
                <a:lnTo>
                  <a:pt x="1763520" y="0"/>
                </a:lnTo>
                <a:lnTo>
                  <a:pt x="1763520" y="1858782"/>
                </a:lnTo>
                <a:lnTo>
                  <a:pt x="0" y="18587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a:off x="8502727" y="8864821"/>
            <a:ext cx="1282547" cy="1422179"/>
          </a:xfrm>
          <a:custGeom>
            <a:avLst/>
            <a:gdLst/>
            <a:ahLst/>
            <a:cxnLst/>
            <a:rect l="l" t="t" r="r" b="b"/>
            <a:pathLst>
              <a:path w="1282547" h="1422179">
                <a:moveTo>
                  <a:pt x="0" y="0"/>
                </a:moveTo>
                <a:lnTo>
                  <a:pt x="1282546" y="0"/>
                </a:lnTo>
                <a:lnTo>
                  <a:pt x="1282546" y="1422179"/>
                </a:lnTo>
                <a:lnTo>
                  <a:pt x="0" y="14221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Freeform 17"/>
          <p:cNvSpPr/>
          <p:nvPr/>
        </p:nvSpPr>
        <p:spPr>
          <a:xfrm>
            <a:off x="16935692" y="8643354"/>
            <a:ext cx="1282547" cy="1422179"/>
          </a:xfrm>
          <a:custGeom>
            <a:avLst/>
            <a:gdLst/>
            <a:ahLst/>
            <a:cxnLst/>
            <a:rect l="l" t="t" r="r" b="b"/>
            <a:pathLst>
              <a:path w="1282547" h="1422179">
                <a:moveTo>
                  <a:pt x="0" y="0"/>
                </a:moveTo>
                <a:lnTo>
                  <a:pt x="1282546" y="0"/>
                </a:lnTo>
                <a:lnTo>
                  <a:pt x="1282546" y="1422179"/>
                </a:lnTo>
                <a:lnTo>
                  <a:pt x="0" y="14221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Freeform 18"/>
          <p:cNvSpPr/>
          <p:nvPr/>
        </p:nvSpPr>
        <p:spPr>
          <a:xfrm>
            <a:off x="6361625" y="-427454"/>
            <a:ext cx="1282547" cy="1422179"/>
          </a:xfrm>
          <a:custGeom>
            <a:avLst/>
            <a:gdLst/>
            <a:ahLst/>
            <a:cxnLst/>
            <a:rect l="l" t="t" r="r" b="b"/>
            <a:pathLst>
              <a:path w="1282547" h="1422179">
                <a:moveTo>
                  <a:pt x="0" y="0"/>
                </a:moveTo>
                <a:lnTo>
                  <a:pt x="1282547" y="0"/>
                </a:lnTo>
                <a:lnTo>
                  <a:pt x="1282547" y="1422179"/>
                </a:lnTo>
                <a:lnTo>
                  <a:pt x="0" y="14221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19" name="Group 19"/>
          <p:cNvGrpSpPr/>
          <p:nvPr/>
        </p:nvGrpSpPr>
        <p:grpSpPr>
          <a:xfrm>
            <a:off x="235232" y="6710619"/>
            <a:ext cx="12529287" cy="3354914"/>
            <a:chOff x="0" y="0"/>
            <a:chExt cx="3299895" cy="883599"/>
          </a:xfrm>
        </p:grpSpPr>
        <p:sp>
          <p:nvSpPr>
            <p:cNvPr id="20" name="Freeform 20"/>
            <p:cNvSpPr/>
            <p:nvPr/>
          </p:nvSpPr>
          <p:spPr>
            <a:xfrm>
              <a:off x="0" y="0"/>
              <a:ext cx="3299895" cy="883599"/>
            </a:xfrm>
            <a:custGeom>
              <a:avLst/>
              <a:gdLst/>
              <a:ahLst/>
              <a:cxnLst/>
              <a:rect l="l" t="t" r="r" b="b"/>
              <a:pathLst>
                <a:path w="3299895" h="883599">
                  <a:moveTo>
                    <a:pt x="24716" y="0"/>
                  </a:moveTo>
                  <a:lnTo>
                    <a:pt x="3275178" y="0"/>
                  </a:lnTo>
                  <a:cubicBezTo>
                    <a:pt x="3281734" y="0"/>
                    <a:pt x="3288020" y="2604"/>
                    <a:pt x="3292656" y="7239"/>
                  </a:cubicBezTo>
                  <a:cubicBezTo>
                    <a:pt x="3297291" y="11874"/>
                    <a:pt x="3299895" y="18161"/>
                    <a:pt x="3299895" y="24716"/>
                  </a:cubicBezTo>
                  <a:lnTo>
                    <a:pt x="3299895" y="858882"/>
                  </a:lnTo>
                  <a:cubicBezTo>
                    <a:pt x="3299895" y="865438"/>
                    <a:pt x="3297291" y="871724"/>
                    <a:pt x="3292656" y="876359"/>
                  </a:cubicBezTo>
                  <a:cubicBezTo>
                    <a:pt x="3288020" y="880995"/>
                    <a:pt x="3281734" y="883599"/>
                    <a:pt x="3275178" y="883599"/>
                  </a:cubicBezTo>
                  <a:lnTo>
                    <a:pt x="24716" y="883599"/>
                  </a:lnTo>
                  <a:cubicBezTo>
                    <a:pt x="18161" y="883599"/>
                    <a:pt x="11874" y="880995"/>
                    <a:pt x="7239" y="876359"/>
                  </a:cubicBezTo>
                  <a:cubicBezTo>
                    <a:pt x="2604" y="871724"/>
                    <a:pt x="0" y="865438"/>
                    <a:pt x="0" y="858882"/>
                  </a:cubicBezTo>
                  <a:lnTo>
                    <a:pt x="0" y="24716"/>
                  </a:lnTo>
                  <a:cubicBezTo>
                    <a:pt x="0" y="18161"/>
                    <a:pt x="2604" y="11874"/>
                    <a:pt x="7239" y="7239"/>
                  </a:cubicBezTo>
                  <a:cubicBezTo>
                    <a:pt x="11874" y="2604"/>
                    <a:pt x="18161" y="0"/>
                    <a:pt x="24716" y="0"/>
                  </a:cubicBezTo>
                  <a:close/>
                </a:path>
              </a:pathLst>
            </a:custGeom>
            <a:solidFill>
              <a:srgbClr val="FFFFFF"/>
            </a:solidFill>
          </p:spPr>
          <p:txBody>
            <a:bodyPr/>
            <a:lstStyle/>
            <a:p>
              <a:endParaRPr lang="en-US"/>
            </a:p>
          </p:txBody>
        </p:sp>
        <p:sp>
          <p:nvSpPr>
            <p:cNvPr id="21" name="TextBox 21"/>
            <p:cNvSpPr txBox="1"/>
            <p:nvPr/>
          </p:nvSpPr>
          <p:spPr>
            <a:xfrm>
              <a:off x="0" y="-28575"/>
              <a:ext cx="3299895" cy="912174"/>
            </a:xfrm>
            <a:prstGeom prst="rect">
              <a:avLst/>
            </a:prstGeom>
          </p:spPr>
          <p:txBody>
            <a:bodyPr lIns="50800" tIns="50800" rIns="50800" bIns="50800" rtlCol="0" anchor="ctr"/>
            <a:lstStyle/>
            <a:p>
              <a:pPr algn="ctr">
                <a:lnSpc>
                  <a:spcPts val="2240"/>
                </a:lnSpc>
              </a:pPr>
              <a:endParaRPr/>
            </a:p>
          </p:txBody>
        </p:sp>
      </p:grpSp>
      <p:sp>
        <p:nvSpPr>
          <p:cNvPr id="22" name="Freeform 22"/>
          <p:cNvSpPr/>
          <p:nvPr/>
        </p:nvSpPr>
        <p:spPr>
          <a:xfrm>
            <a:off x="235232" y="1515569"/>
            <a:ext cx="12529287" cy="7580219"/>
          </a:xfrm>
          <a:custGeom>
            <a:avLst/>
            <a:gdLst/>
            <a:ahLst/>
            <a:cxnLst/>
            <a:rect l="l" t="t" r="r" b="b"/>
            <a:pathLst>
              <a:path w="12529287" h="7580219">
                <a:moveTo>
                  <a:pt x="0" y="0"/>
                </a:moveTo>
                <a:lnTo>
                  <a:pt x="12529288" y="0"/>
                </a:lnTo>
                <a:lnTo>
                  <a:pt x="12529288" y="7580219"/>
                </a:lnTo>
                <a:lnTo>
                  <a:pt x="0" y="7580219"/>
                </a:lnTo>
                <a:lnTo>
                  <a:pt x="0" y="0"/>
                </a:lnTo>
                <a:close/>
              </a:path>
            </a:pathLst>
          </a:custGeom>
          <a:blipFill>
            <a:blip r:embed="rId12"/>
            <a:stretch>
              <a:fillRect/>
            </a:stretch>
          </a:blipFill>
        </p:spPr>
        <p:txBody>
          <a:bodyPr/>
          <a:lstStyle/>
          <a:p>
            <a:endParaRPr lang="en-US"/>
          </a:p>
        </p:txBody>
      </p:sp>
      <p:sp>
        <p:nvSpPr>
          <p:cNvPr id="23" name="Freeform 23"/>
          <p:cNvSpPr/>
          <p:nvPr/>
        </p:nvSpPr>
        <p:spPr>
          <a:xfrm>
            <a:off x="10875819" y="365527"/>
            <a:ext cx="1548813" cy="1326347"/>
          </a:xfrm>
          <a:custGeom>
            <a:avLst/>
            <a:gdLst/>
            <a:ahLst/>
            <a:cxnLst/>
            <a:rect l="l" t="t" r="r" b="b"/>
            <a:pathLst>
              <a:path w="1548813" h="1326347">
                <a:moveTo>
                  <a:pt x="0" y="0"/>
                </a:moveTo>
                <a:lnTo>
                  <a:pt x="1548812" y="0"/>
                </a:lnTo>
                <a:lnTo>
                  <a:pt x="1548812" y="1326346"/>
                </a:lnTo>
                <a:lnTo>
                  <a:pt x="0" y="132634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24" name="Group 24"/>
          <p:cNvGrpSpPr/>
          <p:nvPr/>
        </p:nvGrpSpPr>
        <p:grpSpPr>
          <a:xfrm>
            <a:off x="12961236" y="745252"/>
            <a:ext cx="5148988" cy="6201671"/>
            <a:chOff x="0" y="0"/>
            <a:chExt cx="1356112" cy="1633362"/>
          </a:xfrm>
        </p:grpSpPr>
        <p:sp>
          <p:nvSpPr>
            <p:cNvPr id="25" name="Freeform 25"/>
            <p:cNvSpPr/>
            <p:nvPr/>
          </p:nvSpPr>
          <p:spPr>
            <a:xfrm>
              <a:off x="0" y="0"/>
              <a:ext cx="1356112" cy="1633362"/>
            </a:xfrm>
            <a:custGeom>
              <a:avLst/>
              <a:gdLst/>
              <a:ahLst/>
              <a:cxnLst/>
              <a:rect l="l" t="t" r="r" b="b"/>
              <a:pathLst>
                <a:path w="1356112" h="1633362">
                  <a:moveTo>
                    <a:pt x="60143" y="0"/>
                  </a:moveTo>
                  <a:lnTo>
                    <a:pt x="1295969" y="0"/>
                  </a:lnTo>
                  <a:cubicBezTo>
                    <a:pt x="1311920" y="0"/>
                    <a:pt x="1327218" y="6337"/>
                    <a:pt x="1338497" y="17616"/>
                  </a:cubicBezTo>
                  <a:cubicBezTo>
                    <a:pt x="1349776" y="28895"/>
                    <a:pt x="1356112" y="44192"/>
                    <a:pt x="1356112" y="60143"/>
                  </a:cubicBezTo>
                  <a:lnTo>
                    <a:pt x="1356112" y="1573219"/>
                  </a:lnTo>
                  <a:cubicBezTo>
                    <a:pt x="1356112" y="1589170"/>
                    <a:pt x="1349776" y="1604467"/>
                    <a:pt x="1338497" y="1615746"/>
                  </a:cubicBezTo>
                  <a:cubicBezTo>
                    <a:pt x="1327218" y="1627025"/>
                    <a:pt x="1311920" y="1633362"/>
                    <a:pt x="1295969" y="1633362"/>
                  </a:cubicBezTo>
                  <a:lnTo>
                    <a:pt x="60143" y="1633362"/>
                  </a:lnTo>
                  <a:cubicBezTo>
                    <a:pt x="26927" y="1633362"/>
                    <a:pt x="0" y="1606435"/>
                    <a:pt x="0" y="1573219"/>
                  </a:cubicBezTo>
                  <a:lnTo>
                    <a:pt x="0" y="60143"/>
                  </a:lnTo>
                  <a:cubicBezTo>
                    <a:pt x="0" y="44192"/>
                    <a:pt x="6337" y="28895"/>
                    <a:pt x="17616" y="17616"/>
                  </a:cubicBezTo>
                  <a:cubicBezTo>
                    <a:pt x="28895" y="6337"/>
                    <a:pt x="44192" y="0"/>
                    <a:pt x="60143" y="0"/>
                  </a:cubicBezTo>
                  <a:close/>
                </a:path>
              </a:pathLst>
            </a:custGeom>
            <a:solidFill>
              <a:srgbClr val="FFFFFF"/>
            </a:solidFill>
          </p:spPr>
          <p:txBody>
            <a:bodyPr/>
            <a:lstStyle/>
            <a:p>
              <a:endParaRPr lang="en-US"/>
            </a:p>
          </p:txBody>
        </p:sp>
        <p:sp>
          <p:nvSpPr>
            <p:cNvPr id="26" name="TextBox 26"/>
            <p:cNvSpPr txBox="1"/>
            <p:nvPr/>
          </p:nvSpPr>
          <p:spPr>
            <a:xfrm>
              <a:off x="0" y="-28575"/>
              <a:ext cx="1356112" cy="1661937"/>
            </a:xfrm>
            <a:prstGeom prst="rect">
              <a:avLst/>
            </a:prstGeom>
          </p:spPr>
          <p:txBody>
            <a:bodyPr lIns="50800" tIns="50800" rIns="50800" bIns="50800" rtlCol="0" anchor="ctr"/>
            <a:lstStyle/>
            <a:p>
              <a:pPr algn="ctr">
                <a:lnSpc>
                  <a:spcPts val="2240"/>
                </a:lnSpc>
              </a:pPr>
              <a:endParaRPr/>
            </a:p>
          </p:txBody>
        </p:sp>
      </p:grpSp>
      <p:graphicFrame>
        <p:nvGraphicFramePr>
          <p:cNvPr id="27" name="Table 27"/>
          <p:cNvGraphicFramePr>
            <a:graphicFrameLocks noGrp="1"/>
          </p:cNvGraphicFramePr>
          <p:nvPr>
            <p:extLst>
              <p:ext uri="{D42A27DB-BD31-4B8C-83A1-F6EECF244321}">
                <p14:modId xmlns:p14="http://schemas.microsoft.com/office/powerpoint/2010/main" val="581029291"/>
              </p:ext>
            </p:extLst>
          </p:nvPr>
        </p:nvGraphicFramePr>
        <p:xfrm>
          <a:off x="13034231" y="3376357"/>
          <a:ext cx="4932961" cy="3334261"/>
        </p:xfrm>
        <a:graphic>
          <a:graphicData uri="http://schemas.openxmlformats.org/drawingml/2006/table">
            <a:tbl>
              <a:tblPr/>
              <a:tblGrid>
                <a:gridCol w="3210803">
                  <a:extLst>
                    <a:ext uri="{9D8B030D-6E8A-4147-A177-3AD203B41FA5}">
                      <a16:colId xmlns:a16="http://schemas.microsoft.com/office/drawing/2014/main" val="20000"/>
                    </a:ext>
                  </a:extLst>
                </a:gridCol>
                <a:gridCol w="1722158">
                  <a:extLst>
                    <a:ext uri="{9D8B030D-6E8A-4147-A177-3AD203B41FA5}">
                      <a16:colId xmlns:a16="http://schemas.microsoft.com/office/drawing/2014/main" val="20001"/>
                    </a:ext>
                  </a:extLst>
                </a:gridCol>
              </a:tblGrid>
              <a:tr h="2237719">
                <a:tc>
                  <a:txBody>
                    <a:bodyPr/>
                    <a:lstStyle/>
                    <a:p>
                      <a:pPr algn="ctr">
                        <a:lnSpc>
                          <a:spcPts val="3359"/>
                        </a:lnSpc>
                        <a:defRPr/>
                      </a:pPr>
                      <a:r>
                        <a:rPr lang="en-US" sz="2400" b="1" dirty="0">
                          <a:solidFill>
                            <a:schemeClr val="tx1"/>
                          </a:solidFill>
                          <a:latin typeface="Prompt Bold"/>
                          <a:ea typeface="Prompt Bold"/>
                          <a:cs typeface="Prompt Bold"/>
                          <a:sym typeface="Prompt Bold"/>
                        </a:rPr>
                        <a:t># of OTUs making up 46.3% of the </a:t>
                      </a:r>
                      <a:r>
                        <a:rPr lang="en-US" sz="2400" b="1" dirty="0" err="1">
                          <a:solidFill>
                            <a:schemeClr val="tx1"/>
                          </a:solidFill>
                          <a:latin typeface="Prompt Bold"/>
                          <a:ea typeface="Prompt Bold"/>
                          <a:cs typeface="Prompt Bold"/>
                          <a:sym typeface="Prompt Bold"/>
                        </a:rPr>
                        <a:t>obversed</a:t>
                      </a:r>
                      <a:r>
                        <a:rPr lang="en-US" sz="2400" b="1" dirty="0">
                          <a:solidFill>
                            <a:schemeClr val="tx1"/>
                          </a:solidFill>
                          <a:latin typeface="Prompt Bold"/>
                          <a:ea typeface="Prompt Bold"/>
                          <a:cs typeface="Prompt Bold"/>
                          <a:sym typeface="Prompt Bold"/>
                        </a:rPr>
                        <a:t> differences</a:t>
                      </a:r>
                      <a:endParaRPr lang="en-US" sz="1100" dirty="0">
                        <a:solidFill>
                          <a:schemeClr val="tx1"/>
                        </a:solidFill>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199"/>
                        </a:lnSpc>
                        <a:defRPr/>
                      </a:pPr>
                      <a:r>
                        <a:rPr lang="en-US" sz="2999" b="1" dirty="0">
                          <a:solidFill>
                            <a:schemeClr val="tx1"/>
                          </a:solidFill>
                          <a:latin typeface="Prompt Bold"/>
                          <a:ea typeface="Prompt Bold"/>
                          <a:cs typeface="Prompt Bold"/>
                          <a:sym typeface="Prompt Bold"/>
                        </a:rPr>
                        <a:t>Total OTUs</a:t>
                      </a:r>
                      <a:endParaRPr lang="en-US" sz="1100" dirty="0">
                        <a:solidFill>
                          <a:schemeClr val="tx1"/>
                        </a:solidFill>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96542">
                <a:tc>
                  <a:txBody>
                    <a:bodyPr/>
                    <a:lstStyle/>
                    <a:p>
                      <a:pPr algn="ctr">
                        <a:lnSpc>
                          <a:spcPts val="4199"/>
                        </a:lnSpc>
                        <a:defRPr/>
                      </a:pPr>
                      <a:r>
                        <a:rPr lang="en-US" sz="2999" b="1" dirty="0">
                          <a:solidFill>
                            <a:schemeClr val="tx1"/>
                          </a:solidFill>
                          <a:latin typeface="Prompt Bold"/>
                          <a:ea typeface="Prompt Bold"/>
                          <a:cs typeface="Prompt Bold"/>
                          <a:sym typeface="Prompt Bold"/>
                        </a:rPr>
                        <a:t>10</a:t>
                      </a:r>
                      <a:endParaRPr lang="en-US" sz="1100" dirty="0">
                        <a:solidFill>
                          <a:schemeClr val="tx1"/>
                        </a:solidFill>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200"/>
                        </a:lnSpc>
                        <a:defRPr/>
                      </a:pPr>
                      <a:r>
                        <a:rPr lang="en-US" sz="3000" b="1" dirty="0">
                          <a:solidFill>
                            <a:schemeClr val="tx1"/>
                          </a:solidFill>
                          <a:latin typeface="Prompt Bold"/>
                          <a:ea typeface="Prompt Bold"/>
                          <a:cs typeface="Prompt Bold"/>
                          <a:sym typeface="Prompt Bold"/>
                        </a:rPr>
                        <a:t>5340</a:t>
                      </a:r>
                      <a:endParaRPr lang="en-US" sz="1100" dirty="0">
                        <a:solidFill>
                          <a:schemeClr val="tx1"/>
                        </a:solidFill>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pSp>
        <p:nvGrpSpPr>
          <p:cNvPr id="28" name="Group 28"/>
          <p:cNvGrpSpPr/>
          <p:nvPr/>
        </p:nvGrpSpPr>
        <p:grpSpPr>
          <a:xfrm>
            <a:off x="12961236" y="7100304"/>
            <a:ext cx="5148988" cy="2924166"/>
            <a:chOff x="0" y="0"/>
            <a:chExt cx="1356112" cy="770151"/>
          </a:xfrm>
        </p:grpSpPr>
        <p:sp>
          <p:nvSpPr>
            <p:cNvPr id="29" name="Freeform 29"/>
            <p:cNvSpPr/>
            <p:nvPr/>
          </p:nvSpPr>
          <p:spPr>
            <a:xfrm>
              <a:off x="0" y="0"/>
              <a:ext cx="1356112" cy="770151"/>
            </a:xfrm>
            <a:custGeom>
              <a:avLst/>
              <a:gdLst/>
              <a:ahLst/>
              <a:cxnLst/>
              <a:rect l="l" t="t" r="r" b="b"/>
              <a:pathLst>
                <a:path w="1356112" h="770151">
                  <a:moveTo>
                    <a:pt x="60143" y="0"/>
                  </a:moveTo>
                  <a:lnTo>
                    <a:pt x="1295969" y="0"/>
                  </a:lnTo>
                  <a:cubicBezTo>
                    <a:pt x="1311920" y="0"/>
                    <a:pt x="1327218" y="6337"/>
                    <a:pt x="1338497" y="17616"/>
                  </a:cubicBezTo>
                  <a:cubicBezTo>
                    <a:pt x="1349776" y="28895"/>
                    <a:pt x="1356112" y="44192"/>
                    <a:pt x="1356112" y="60143"/>
                  </a:cubicBezTo>
                  <a:lnTo>
                    <a:pt x="1356112" y="710007"/>
                  </a:lnTo>
                  <a:cubicBezTo>
                    <a:pt x="1356112" y="725958"/>
                    <a:pt x="1349776" y="741256"/>
                    <a:pt x="1338497" y="752535"/>
                  </a:cubicBezTo>
                  <a:cubicBezTo>
                    <a:pt x="1327218" y="763814"/>
                    <a:pt x="1311920" y="770151"/>
                    <a:pt x="1295969" y="770151"/>
                  </a:cubicBezTo>
                  <a:lnTo>
                    <a:pt x="60143" y="770151"/>
                  </a:lnTo>
                  <a:cubicBezTo>
                    <a:pt x="26927" y="770151"/>
                    <a:pt x="0" y="743224"/>
                    <a:pt x="0" y="710007"/>
                  </a:cubicBezTo>
                  <a:lnTo>
                    <a:pt x="0" y="60143"/>
                  </a:lnTo>
                  <a:cubicBezTo>
                    <a:pt x="0" y="44192"/>
                    <a:pt x="6337" y="28895"/>
                    <a:pt x="17616" y="17616"/>
                  </a:cubicBezTo>
                  <a:cubicBezTo>
                    <a:pt x="28895" y="6337"/>
                    <a:pt x="44192" y="0"/>
                    <a:pt x="60143" y="0"/>
                  </a:cubicBezTo>
                  <a:close/>
                </a:path>
              </a:pathLst>
            </a:custGeom>
            <a:solidFill>
              <a:srgbClr val="FFFFFF"/>
            </a:solidFill>
          </p:spPr>
          <p:txBody>
            <a:bodyPr/>
            <a:lstStyle/>
            <a:p>
              <a:endParaRPr lang="en-US"/>
            </a:p>
          </p:txBody>
        </p:sp>
        <p:sp>
          <p:nvSpPr>
            <p:cNvPr id="30" name="TextBox 30"/>
            <p:cNvSpPr txBox="1"/>
            <p:nvPr/>
          </p:nvSpPr>
          <p:spPr>
            <a:xfrm>
              <a:off x="0" y="-28575"/>
              <a:ext cx="1356112" cy="798726"/>
            </a:xfrm>
            <a:prstGeom prst="rect">
              <a:avLst/>
            </a:prstGeom>
          </p:spPr>
          <p:txBody>
            <a:bodyPr lIns="50800" tIns="50800" rIns="50800" bIns="50800" rtlCol="0" anchor="ctr"/>
            <a:lstStyle/>
            <a:p>
              <a:pPr algn="ctr">
                <a:lnSpc>
                  <a:spcPts val="2240"/>
                </a:lnSpc>
              </a:pPr>
              <a:endParaRPr/>
            </a:p>
          </p:txBody>
        </p:sp>
      </p:grpSp>
      <p:sp>
        <p:nvSpPr>
          <p:cNvPr id="31" name="TextBox 31"/>
          <p:cNvSpPr txBox="1"/>
          <p:nvPr/>
        </p:nvSpPr>
        <p:spPr>
          <a:xfrm>
            <a:off x="0" y="-87370"/>
            <a:ext cx="6294997" cy="1138325"/>
          </a:xfrm>
          <a:prstGeom prst="rect">
            <a:avLst/>
          </a:prstGeom>
        </p:spPr>
        <p:txBody>
          <a:bodyPr lIns="0" tIns="0" rIns="0" bIns="0" rtlCol="0" anchor="t">
            <a:spAutoFit/>
          </a:bodyPr>
          <a:lstStyle/>
          <a:p>
            <a:pPr algn="l">
              <a:lnSpc>
                <a:spcPts val="9222"/>
              </a:lnSpc>
            </a:pPr>
            <a:r>
              <a:rPr lang="en-US" sz="6587" dirty="0">
                <a:latin typeface="League Spartan"/>
                <a:ea typeface="League Spartan"/>
                <a:cs typeface="League Spartan"/>
                <a:sym typeface="League Spartan"/>
              </a:rPr>
              <a:t>Results-</a:t>
            </a:r>
            <a:r>
              <a:rPr lang="en-US" sz="6587">
                <a:latin typeface="League Spartan"/>
                <a:ea typeface="League Spartan"/>
                <a:cs typeface="League Spartan"/>
                <a:sym typeface="League Spartan"/>
              </a:rPr>
              <a:t>Con’t</a:t>
            </a:r>
            <a:endParaRPr lang="en-US" sz="6587" dirty="0">
              <a:latin typeface="League Spartan"/>
              <a:ea typeface="League Spartan"/>
              <a:cs typeface="League Spartan"/>
              <a:sym typeface="League Spartan"/>
            </a:endParaRPr>
          </a:p>
        </p:txBody>
      </p:sp>
      <p:sp>
        <p:nvSpPr>
          <p:cNvPr id="32" name="TextBox 32"/>
          <p:cNvSpPr txBox="1"/>
          <p:nvPr/>
        </p:nvSpPr>
        <p:spPr>
          <a:xfrm>
            <a:off x="235232" y="9038638"/>
            <a:ext cx="12529287" cy="1008481"/>
          </a:xfrm>
          <a:prstGeom prst="rect">
            <a:avLst/>
          </a:prstGeom>
        </p:spPr>
        <p:txBody>
          <a:bodyPr lIns="0" tIns="0" rIns="0" bIns="0" rtlCol="0" anchor="t">
            <a:spAutoFit/>
          </a:bodyPr>
          <a:lstStyle/>
          <a:p>
            <a:pPr algn="ctr">
              <a:lnSpc>
                <a:spcPts val="4031"/>
              </a:lnSpc>
              <a:spcBef>
                <a:spcPct val="0"/>
              </a:spcBef>
            </a:pPr>
            <a:r>
              <a:rPr lang="en-US" sz="2879" spc="-43" dirty="0">
                <a:latin typeface="League Spartan"/>
                <a:ea typeface="League Spartan"/>
                <a:cs typeface="League Spartan"/>
                <a:sym typeface="League Spartan"/>
              </a:rPr>
              <a:t>Figure 3. Relative abundance of the top 10 OTU’s making up the differences in the outer microbiome and the inner microbiome. </a:t>
            </a:r>
          </a:p>
        </p:txBody>
      </p:sp>
      <p:sp>
        <p:nvSpPr>
          <p:cNvPr id="33" name="TextBox 33"/>
          <p:cNvSpPr txBox="1"/>
          <p:nvPr/>
        </p:nvSpPr>
        <p:spPr>
          <a:xfrm>
            <a:off x="13142245" y="875982"/>
            <a:ext cx="5075993" cy="2483372"/>
          </a:xfrm>
          <a:prstGeom prst="rect">
            <a:avLst/>
          </a:prstGeom>
        </p:spPr>
        <p:txBody>
          <a:bodyPr lIns="0" tIns="0" rIns="0" bIns="0" rtlCol="0" anchor="t">
            <a:spAutoFit/>
          </a:bodyPr>
          <a:lstStyle/>
          <a:p>
            <a:pPr algn="l">
              <a:lnSpc>
                <a:spcPts val="3919"/>
              </a:lnSpc>
              <a:spcBef>
                <a:spcPct val="0"/>
              </a:spcBef>
            </a:pPr>
            <a:r>
              <a:rPr lang="en-US" sz="2799" spc="-41" dirty="0">
                <a:latin typeface="League Spartan"/>
                <a:ea typeface="League Spartan"/>
                <a:cs typeface="League Spartan"/>
                <a:sym typeface="League Spartan"/>
              </a:rPr>
              <a:t>Table 1. showing the relative numbers of OTUs (operational taxonomic units) making up the differences in Figure 3. </a:t>
            </a:r>
          </a:p>
        </p:txBody>
      </p:sp>
      <p:sp>
        <p:nvSpPr>
          <p:cNvPr id="34" name="TextBox 34"/>
          <p:cNvSpPr txBox="1"/>
          <p:nvPr/>
        </p:nvSpPr>
        <p:spPr>
          <a:xfrm>
            <a:off x="13170934" y="7145026"/>
            <a:ext cx="4796258" cy="3212418"/>
          </a:xfrm>
          <a:prstGeom prst="rect">
            <a:avLst/>
          </a:prstGeom>
        </p:spPr>
        <p:txBody>
          <a:bodyPr lIns="0" tIns="0" rIns="0" bIns="0" rtlCol="0" anchor="t">
            <a:spAutoFit/>
          </a:bodyPr>
          <a:lstStyle/>
          <a:p>
            <a:pPr algn="l">
              <a:lnSpc>
                <a:spcPts val="4200"/>
              </a:lnSpc>
            </a:pPr>
            <a:r>
              <a:rPr lang="en-US" sz="3000" spc="-44" dirty="0" err="1">
                <a:latin typeface="League Spartan"/>
                <a:ea typeface="League Spartan"/>
                <a:cs typeface="League Spartan"/>
                <a:sym typeface="League Spartan"/>
              </a:rPr>
              <a:t>Permanova</a:t>
            </a:r>
            <a:r>
              <a:rPr lang="en-US" sz="3000" spc="-44" dirty="0">
                <a:latin typeface="League Spartan"/>
                <a:ea typeface="League Spartan"/>
                <a:cs typeface="League Spartan"/>
                <a:sym typeface="League Spartan"/>
              </a:rPr>
              <a:t> Results:</a:t>
            </a:r>
          </a:p>
          <a:p>
            <a:pPr algn="l">
              <a:lnSpc>
                <a:spcPts val="4200"/>
              </a:lnSpc>
            </a:pPr>
            <a:endParaRPr lang="en-US" sz="3000" spc="-44" dirty="0">
              <a:latin typeface="League Spartan"/>
              <a:ea typeface="League Spartan"/>
              <a:cs typeface="League Spartan"/>
              <a:sym typeface="League Spartan"/>
            </a:endParaRPr>
          </a:p>
          <a:p>
            <a:pPr algn="l">
              <a:lnSpc>
                <a:spcPts val="4200"/>
              </a:lnSpc>
            </a:pPr>
            <a:r>
              <a:rPr lang="en-US" sz="3000" spc="-44" dirty="0">
                <a:latin typeface="League Spartan"/>
                <a:ea typeface="League Spartan"/>
                <a:cs typeface="League Spartan"/>
                <a:sym typeface="League Spartan"/>
              </a:rPr>
              <a:t>R2 = 38.3%</a:t>
            </a:r>
          </a:p>
          <a:p>
            <a:pPr algn="l">
              <a:lnSpc>
                <a:spcPts val="4200"/>
              </a:lnSpc>
            </a:pPr>
            <a:r>
              <a:rPr lang="en-US" sz="3000" spc="-44" dirty="0">
                <a:latin typeface="League Spartan"/>
                <a:ea typeface="League Spartan"/>
                <a:cs typeface="League Spartan"/>
                <a:sym typeface="League Spartan"/>
              </a:rPr>
              <a:t>F = 11.8</a:t>
            </a:r>
          </a:p>
          <a:p>
            <a:pPr algn="l">
              <a:lnSpc>
                <a:spcPts val="4200"/>
              </a:lnSpc>
            </a:pPr>
            <a:r>
              <a:rPr lang="en-US" sz="3000" spc="-44" dirty="0">
                <a:latin typeface="League Spartan"/>
                <a:ea typeface="League Spartan"/>
                <a:cs typeface="League Spartan"/>
                <a:sym typeface="League Spartan"/>
              </a:rPr>
              <a:t>p-value = 0.001***</a:t>
            </a:r>
          </a:p>
          <a:p>
            <a:pPr algn="l">
              <a:lnSpc>
                <a:spcPts val="4200"/>
              </a:lnSpc>
              <a:spcBef>
                <a:spcPct val="0"/>
              </a:spcBef>
            </a:pPr>
            <a:r>
              <a:rPr lang="en-US" sz="3000" spc="-44" dirty="0">
                <a:solidFill>
                  <a:srgbClr val="000000"/>
                </a:solidFill>
                <a:latin typeface="League Spartan"/>
                <a:ea typeface="League Spartan"/>
                <a:cs typeface="League Spartan"/>
                <a:sym typeface="League Spartan"/>
              </a:rPr>
              <a:t> </a:t>
            </a:r>
          </a:p>
        </p:txBody>
      </p:sp>
      <p:sp>
        <p:nvSpPr>
          <p:cNvPr id="35" name="TextBox 34">
            <a:extLst>
              <a:ext uri="{FF2B5EF4-FFF2-40B4-BE49-F238E27FC236}">
                <a16:creationId xmlns:a16="http://schemas.microsoft.com/office/drawing/2014/main" id="{25651D74-E612-DB83-5C78-0B24E2A6E8B4}"/>
              </a:ext>
            </a:extLst>
          </p:cNvPr>
          <p:cNvSpPr txBox="1"/>
          <p:nvPr/>
        </p:nvSpPr>
        <p:spPr>
          <a:xfrm>
            <a:off x="12764519" y="637036"/>
            <a:ext cx="5523481" cy="6418384"/>
          </a:xfrm>
          <a:prstGeom prst="rect">
            <a:avLst/>
          </a:prstGeom>
          <a:solidFill>
            <a:schemeClr val="bg1"/>
          </a:solidFill>
          <a:ln>
            <a:noFill/>
          </a:ln>
        </p:spPr>
        <p:txBody>
          <a:bodyPr wrap="square" rtlCol="0">
            <a:spAutoFit/>
          </a:bodyPr>
          <a:lstStyle/>
          <a:p>
            <a:endParaRPr lang="en-US" dirty="0"/>
          </a:p>
        </p:txBody>
      </p:sp>
      <p:sp>
        <p:nvSpPr>
          <p:cNvPr id="36" name="TextBox 35">
            <a:extLst>
              <a:ext uri="{FF2B5EF4-FFF2-40B4-BE49-F238E27FC236}">
                <a16:creationId xmlns:a16="http://schemas.microsoft.com/office/drawing/2014/main" id="{ED6FB7F3-6DC1-A40D-54B4-11BD492EB685}"/>
              </a:ext>
            </a:extLst>
          </p:cNvPr>
          <p:cNvSpPr txBox="1"/>
          <p:nvPr/>
        </p:nvSpPr>
        <p:spPr>
          <a:xfrm>
            <a:off x="13057936" y="7178455"/>
            <a:ext cx="4955588" cy="2747370"/>
          </a:xfrm>
          <a:prstGeom prst="rect">
            <a:avLst/>
          </a:prstGeom>
          <a:solidFill>
            <a:schemeClr val="bg1"/>
          </a:solidFill>
          <a:ln>
            <a:noFill/>
          </a:ln>
        </p:spPr>
        <p:txBody>
          <a:bodyPr wrap="square" rtlCol="0">
            <a:spAutoFit/>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9DBD4"/>
        </a:solidFill>
        <a:effectLst/>
      </p:bgPr>
    </p:bg>
    <p:spTree>
      <p:nvGrpSpPr>
        <p:cNvPr id="1" name=""/>
        <p:cNvGrpSpPr/>
        <p:nvPr/>
      </p:nvGrpSpPr>
      <p:grpSpPr>
        <a:xfrm>
          <a:off x="0" y="0"/>
          <a:ext cx="0" cy="0"/>
          <a:chOff x="0" y="0"/>
          <a:chExt cx="0" cy="0"/>
        </a:xfrm>
      </p:grpSpPr>
      <p:sp>
        <p:nvSpPr>
          <p:cNvPr id="2" name="Freeform 2"/>
          <p:cNvSpPr/>
          <p:nvPr/>
        </p:nvSpPr>
        <p:spPr>
          <a:xfrm>
            <a:off x="-293952" y="5778721"/>
            <a:ext cx="2043916" cy="1863796"/>
          </a:xfrm>
          <a:custGeom>
            <a:avLst/>
            <a:gdLst/>
            <a:ahLst/>
            <a:cxnLst/>
            <a:rect l="l" t="t" r="r" b="b"/>
            <a:pathLst>
              <a:path w="2043916" h="1863796">
                <a:moveTo>
                  <a:pt x="0" y="0"/>
                </a:moveTo>
                <a:lnTo>
                  <a:pt x="2043916" y="0"/>
                </a:lnTo>
                <a:lnTo>
                  <a:pt x="2043916" y="1863796"/>
                </a:lnTo>
                <a:lnTo>
                  <a:pt x="0" y="18637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87939" y="2562309"/>
            <a:ext cx="1855803" cy="1714298"/>
          </a:xfrm>
          <a:custGeom>
            <a:avLst/>
            <a:gdLst/>
            <a:ahLst/>
            <a:cxnLst/>
            <a:rect l="l" t="t" r="r" b="b"/>
            <a:pathLst>
              <a:path w="1855803" h="1714298">
                <a:moveTo>
                  <a:pt x="0" y="0"/>
                </a:moveTo>
                <a:lnTo>
                  <a:pt x="1855803" y="0"/>
                </a:lnTo>
                <a:lnTo>
                  <a:pt x="1855803" y="1714298"/>
                </a:lnTo>
                <a:lnTo>
                  <a:pt x="0" y="17142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6524480" y="6017532"/>
            <a:ext cx="1763520" cy="1858782"/>
          </a:xfrm>
          <a:custGeom>
            <a:avLst/>
            <a:gdLst/>
            <a:ahLst/>
            <a:cxnLst/>
            <a:rect l="l" t="t" r="r" b="b"/>
            <a:pathLst>
              <a:path w="1763520" h="1858782">
                <a:moveTo>
                  <a:pt x="0" y="0"/>
                </a:moveTo>
                <a:lnTo>
                  <a:pt x="1763520" y="0"/>
                </a:lnTo>
                <a:lnTo>
                  <a:pt x="1763520" y="1858782"/>
                </a:lnTo>
                <a:lnTo>
                  <a:pt x="0" y="18587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3443072" y="7881328"/>
            <a:ext cx="985547" cy="1231934"/>
          </a:xfrm>
          <a:custGeom>
            <a:avLst/>
            <a:gdLst/>
            <a:ahLst/>
            <a:cxnLst/>
            <a:rect l="l" t="t" r="r" b="b"/>
            <a:pathLst>
              <a:path w="985547" h="1231934">
                <a:moveTo>
                  <a:pt x="0" y="0"/>
                </a:moveTo>
                <a:lnTo>
                  <a:pt x="985547" y="0"/>
                </a:lnTo>
                <a:lnTo>
                  <a:pt x="985547" y="1231934"/>
                </a:lnTo>
                <a:lnTo>
                  <a:pt x="0" y="12319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7005453" y="-124911"/>
            <a:ext cx="1282547" cy="1422179"/>
          </a:xfrm>
          <a:custGeom>
            <a:avLst/>
            <a:gdLst/>
            <a:ahLst/>
            <a:cxnLst/>
            <a:rect l="l" t="t" r="r" b="b"/>
            <a:pathLst>
              <a:path w="1282547" h="1422179">
                <a:moveTo>
                  <a:pt x="0" y="0"/>
                </a:moveTo>
                <a:lnTo>
                  <a:pt x="1282547" y="0"/>
                </a:lnTo>
                <a:lnTo>
                  <a:pt x="1282547" y="1422179"/>
                </a:lnTo>
                <a:lnTo>
                  <a:pt x="0" y="14221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15051280" y="2119257"/>
            <a:ext cx="1763520" cy="1858782"/>
          </a:xfrm>
          <a:custGeom>
            <a:avLst/>
            <a:gdLst/>
            <a:ahLst/>
            <a:cxnLst/>
            <a:rect l="l" t="t" r="r" b="b"/>
            <a:pathLst>
              <a:path w="1763520" h="1858782">
                <a:moveTo>
                  <a:pt x="0" y="0"/>
                </a:moveTo>
                <a:lnTo>
                  <a:pt x="1763520" y="0"/>
                </a:lnTo>
                <a:lnTo>
                  <a:pt x="1763520" y="1858782"/>
                </a:lnTo>
                <a:lnTo>
                  <a:pt x="0" y="18587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8502727" y="99309"/>
            <a:ext cx="1763520" cy="1858782"/>
          </a:xfrm>
          <a:custGeom>
            <a:avLst/>
            <a:gdLst/>
            <a:ahLst/>
            <a:cxnLst/>
            <a:rect l="l" t="t" r="r" b="b"/>
            <a:pathLst>
              <a:path w="1763520" h="1858782">
                <a:moveTo>
                  <a:pt x="0" y="0"/>
                </a:moveTo>
                <a:lnTo>
                  <a:pt x="1763519" y="0"/>
                </a:lnTo>
                <a:lnTo>
                  <a:pt x="1763519" y="1858782"/>
                </a:lnTo>
                <a:lnTo>
                  <a:pt x="0" y="18587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467864" y="8497295"/>
            <a:ext cx="1855803" cy="1714298"/>
          </a:xfrm>
          <a:custGeom>
            <a:avLst/>
            <a:gdLst/>
            <a:ahLst/>
            <a:cxnLst/>
            <a:rect l="l" t="t" r="r" b="b"/>
            <a:pathLst>
              <a:path w="1855803" h="1714298">
                <a:moveTo>
                  <a:pt x="0" y="0"/>
                </a:moveTo>
                <a:lnTo>
                  <a:pt x="1855803" y="0"/>
                </a:lnTo>
                <a:lnTo>
                  <a:pt x="1855803" y="1714298"/>
                </a:lnTo>
                <a:lnTo>
                  <a:pt x="0" y="17142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6718825" y="3978039"/>
            <a:ext cx="1855803" cy="1714298"/>
          </a:xfrm>
          <a:custGeom>
            <a:avLst/>
            <a:gdLst/>
            <a:ahLst/>
            <a:cxnLst/>
            <a:rect l="l" t="t" r="r" b="b"/>
            <a:pathLst>
              <a:path w="1855803" h="1714298">
                <a:moveTo>
                  <a:pt x="0" y="0"/>
                </a:moveTo>
                <a:lnTo>
                  <a:pt x="1855803" y="0"/>
                </a:lnTo>
                <a:lnTo>
                  <a:pt x="1855803" y="1714298"/>
                </a:lnTo>
                <a:lnTo>
                  <a:pt x="0" y="17142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235232" y="8122510"/>
            <a:ext cx="985547" cy="1231934"/>
          </a:xfrm>
          <a:custGeom>
            <a:avLst/>
            <a:gdLst/>
            <a:ahLst/>
            <a:cxnLst/>
            <a:rect l="l" t="t" r="r" b="b"/>
            <a:pathLst>
              <a:path w="985547" h="1231934">
                <a:moveTo>
                  <a:pt x="0" y="0"/>
                </a:moveTo>
                <a:lnTo>
                  <a:pt x="985548" y="0"/>
                </a:lnTo>
                <a:lnTo>
                  <a:pt x="985548" y="1231934"/>
                </a:lnTo>
                <a:lnTo>
                  <a:pt x="0" y="12319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539962" y="4546787"/>
            <a:ext cx="985547" cy="1231934"/>
          </a:xfrm>
          <a:custGeom>
            <a:avLst/>
            <a:gdLst/>
            <a:ahLst/>
            <a:cxnLst/>
            <a:rect l="l" t="t" r="r" b="b"/>
            <a:pathLst>
              <a:path w="985547" h="1231934">
                <a:moveTo>
                  <a:pt x="0" y="0"/>
                </a:moveTo>
                <a:lnTo>
                  <a:pt x="985547" y="0"/>
                </a:lnTo>
                <a:lnTo>
                  <a:pt x="985547" y="1231934"/>
                </a:lnTo>
                <a:lnTo>
                  <a:pt x="0" y="12319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a:off x="14947493" y="283635"/>
            <a:ext cx="985547" cy="1231934"/>
          </a:xfrm>
          <a:custGeom>
            <a:avLst/>
            <a:gdLst/>
            <a:ahLst/>
            <a:cxnLst/>
            <a:rect l="l" t="t" r="r" b="b"/>
            <a:pathLst>
              <a:path w="985547" h="1231934">
                <a:moveTo>
                  <a:pt x="0" y="0"/>
                </a:moveTo>
                <a:lnTo>
                  <a:pt x="985547" y="0"/>
                </a:lnTo>
                <a:lnTo>
                  <a:pt x="985547" y="1231934"/>
                </a:lnTo>
                <a:lnTo>
                  <a:pt x="0" y="12319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a:off x="13396351" y="8497295"/>
            <a:ext cx="2043916" cy="1863796"/>
          </a:xfrm>
          <a:custGeom>
            <a:avLst/>
            <a:gdLst/>
            <a:ahLst/>
            <a:cxnLst/>
            <a:rect l="l" t="t" r="r" b="b"/>
            <a:pathLst>
              <a:path w="2043916" h="1863796">
                <a:moveTo>
                  <a:pt x="0" y="0"/>
                </a:moveTo>
                <a:lnTo>
                  <a:pt x="2043916" y="0"/>
                </a:lnTo>
                <a:lnTo>
                  <a:pt x="2043916" y="1863795"/>
                </a:lnTo>
                <a:lnTo>
                  <a:pt x="0" y="18637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a:off x="5239379" y="8502308"/>
            <a:ext cx="1763520" cy="1858782"/>
          </a:xfrm>
          <a:custGeom>
            <a:avLst/>
            <a:gdLst/>
            <a:ahLst/>
            <a:cxnLst/>
            <a:rect l="l" t="t" r="r" b="b"/>
            <a:pathLst>
              <a:path w="1763520" h="1858782">
                <a:moveTo>
                  <a:pt x="0" y="0"/>
                </a:moveTo>
                <a:lnTo>
                  <a:pt x="1763520" y="0"/>
                </a:lnTo>
                <a:lnTo>
                  <a:pt x="1763520" y="1858782"/>
                </a:lnTo>
                <a:lnTo>
                  <a:pt x="0" y="18587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a:off x="8502727" y="8864821"/>
            <a:ext cx="1282547" cy="1422179"/>
          </a:xfrm>
          <a:custGeom>
            <a:avLst/>
            <a:gdLst/>
            <a:ahLst/>
            <a:cxnLst/>
            <a:rect l="l" t="t" r="r" b="b"/>
            <a:pathLst>
              <a:path w="1282547" h="1422179">
                <a:moveTo>
                  <a:pt x="0" y="0"/>
                </a:moveTo>
                <a:lnTo>
                  <a:pt x="1282546" y="0"/>
                </a:lnTo>
                <a:lnTo>
                  <a:pt x="1282546" y="1422179"/>
                </a:lnTo>
                <a:lnTo>
                  <a:pt x="0" y="14221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Freeform 17"/>
          <p:cNvSpPr/>
          <p:nvPr/>
        </p:nvSpPr>
        <p:spPr>
          <a:xfrm>
            <a:off x="16935692" y="8643354"/>
            <a:ext cx="1282547" cy="1422179"/>
          </a:xfrm>
          <a:custGeom>
            <a:avLst/>
            <a:gdLst/>
            <a:ahLst/>
            <a:cxnLst/>
            <a:rect l="l" t="t" r="r" b="b"/>
            <a:pathLst>
              <a:path w="1282547" h="1422179">
                <a:moveTo>
                  <a:pt x="0" y="0"/>
                </a:moveTo>
                <a:lnTo>
                  <a:pt x="1282546" y="0"/>
                </a:lnTo>
                <a:lnTo>
                  <a:pt x="1282546" y="1422179"/>
                </a:lnTo>
                <a:lnTo>
                  <a:pt x="0" y="14221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Freeform 18"/>
          <p:cNvSpPr/>
          <p:nvPr/>
        </p:nvSpPr>
        <p:spPr>
          <a:xfrm>
            <a:off x="6361625" y="-427454"/>
            <a:ext cx="1282547" cy="1422179"/>
          </a:xfrm>
          <a:custGeom>
            <a:avLst/>
            <a:gdLst/>
            <a:ahLst/>
            <a:cxnLst/>
            <a:rect l="l" t="t" r="r" b="b"/>
            <a:pathLst>
              <a:path w="1282547" h="1422179">
                <a:moveTo>
                  <a:pt x="0" y="0"/>
                </a:moveTo>
                <a:lnTo>
                  <a:pt x="1282547" y="0"/>
                </a:lnTo>
                <a:lnTo>
                  <a:pt x="1282547" y="1422179"/>
                </a:lnTo>
                <a:lnTo>
                  <a:pt x="0" y="14221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Freeform 19"/>
          <p:cNvSpPr/>
          <p:nvPr/>
        </p:nvSpPr>
        <p:spPr>
          <a:xfrm>
            <a:off x="10875819" y="365527"/>
            <a:ext cx="1548813" cy="1326347"/>
          </a:xfrm>
          <a:custGeom>
            <a:avLst/>
            <a:gdLst/>
            <a:ahLst/>
            <a:cxnLst/>
            <a:rect l="l" t="t" r="r" b="b"/>
            <a:pathLst>
              <a:path w="1548813" h="1326347">
                <a:moveTo>
                  <a:pt x="0" y="0"/>
                </a:moveTo>
                <a:lnTo>
                  <a:pt x="1548812" y="0"/>
                </a:lnTo>
                <a:lnTo>
                  <a:pt x="1548812" y="1326346"/>
                </a:lnTo>
                <a:lnTo>
                  <a:pt x="0" y="13263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20" name="Group 20"/>
          <p:cNvGrpSpPr/>
          <p:nvPr/>
        </p:nvGrpSpPr>
        <p:grpSpPr>
          <a:xfrm>
            <a:off x="7268801" y="874457"/>
            <a:ext cx="10674434" cy="8874130"/>
            <a:chOff x="0" y="0"/>
            <a:chExt cx="2811374" cy="2337219"/>
          </a:xfrm>
        </p:grpSpPr>
        <p:sp>
          <p:nvSpPr>
            <p:cNvPr id="21" name="Freeform 21"/>
            <p:cNvSpPr/>
            <p:nvPr/>
          </p:nvSpPr>
          <p:spPr>
            <a:xfrm>
              <a:off x="0" y="0"/>
              <a:ext cx="2811374" cy="2337219"/>
            </a:xfrm>
            <a:custGeom>
              <a:avLst/>
              <a:gdLst/>
              <a:ahLst/>
              <a:cxnLst/>
              <a:rect l="l" t="t" r="r" b="b"/>
              <a:pathLst>
                <a:path w="2811374" h="2337219">
                  <a:moveTo>
                    <a:pt x="29011" y="0"/>
                  </a:moveTo>
                  <a:lnTo>
                    <a:pt x="2782363" y="0"/>
                  </a:lnTo>
                  <a:cubicBezTo>
                    <a:pt x="2798385" y="0"/>
                    <a:pt x="2811374" y="12989"/>
                    <a:pt x="2811374" y="29011"/>
                  </a:cubicBezTo>
                  <a:lnTo>
                    <a:pt x="2811374" y="2308208"/>
                  </a:lnTo>
                  <a:cubicBezTo>
                    <a:pt x="2811374" y="2315902"/>
                    <a:pt x="2808317" y="2323282"/>
                    <a:pt x="2802877" y="2328722"/>
                  </a:cubicBezTo>
                  <a:cubicBezTo>
                    <a:pt x="2797436" y="2334163"/>
                    <a:pt x="2790057" y="2337219"/>
                    <a:pt x="2782363" y="2337219"/>
                  </a:cubicBezTo>
                  <a:lnTo>
                    <a:pt x="29011" y="2337219"/>
                  </a:lnTo>
                  <a:cubicBezTo>
                    <a:pt x="21317" y="2337219"/>
                    <a:pt x="13938" y="2334163"/>
                    <a:pt x="8497" y="2328722"/>
                  </a:cubicBezTo>
                  <a:cubicBezTo>
                    <a:pt x="3057" y="2323282"/>
                    <a:pt x="0" y="2315902"/>
                    <a:pt x="0" y="2308208"/>
                  </a:cubicBezTo>
                  <a:lnTo>
                    <a:pt x="0" y="29011"/>
                  </a:lnTo>
                  <a:cubicBezTo>
                    <a:pt x="0" y="21317"/>
                    <a:pt x="3057" y="13938"/>
                    <a:pt x="8497" y="8497"/>
                  </a:cubicBezTo>
                  <a:cubicBezTo>
                    <a:pt x="13938" y="3057"/>
                    <a:pt x="21317" y="0"/>
                    <a:pt x="29011" y="0"/>
                  </a:cubicBezTo>
                  <a:close/>
                </a:path>
              </a:pathLst>
            </a:custGeom>
            <a:solidFill>
              <a:srgbClr val="FFFFFF"/>
            </a:solidFill>
          </p:spPr>
          <p:txBody>
            <a:bodyPr/>
            <a:lstStyle/>
            <a:p>
              <a:endParaRPr lang="en-US"/>
            </a:p>
          </p:txBody>
        </p:sp>
        <p:sp>
          <p:nvSpPr>
            <p:cNvPr id="22" name="TextBox 22"/>
            <p:cNvSpPr txBox="1"/>
            <p:nvPr/>
          </p:nvSpPr>
          <p:spPr>
            <a:xfrm>
              <a:off x="0" y="-28575"/>
              <a:ext cx="2811374" cy="2365794"/>
            </a:xfrm>
            <a:prstGeom prst="rect">
              <a:avLst/>
            </a:prstGeom>
          </p:spPr>
          <p:txBody>
            <a:bodyPr lIns="50800" tIns="50800" rIns="50800" bIns="50800" rtlCol="0" anchor="ctr"/>
            <a:lstStyle/>
            <a:p>
              <a:pPr algn="ctr">
                <a:lnSpc>
                  <a:spcPts val="2240"/>
                </a:lnSpc>
              </a:pPr>
              <a:endParaRPr/>
            </a:p>
          </p:txBody>
        </p:sp>
      </p:grpSp>
      <p:grpSp>
        <p:nvGrpSpPr>
          <p:cNvPr id="23" name="Group 23"/>
          <p:cNvGrpSpPr/>
          <p:nvPr/>
        </p:nvGrpSpPr>
        <p:grpSpPr>
          <a:xfrm>
            <a:off x="-92249" y="1028700"/>
            <a:ext cx="5331628" cy="5331628"/>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4"/>
              <a:stretch>
                <a:fillRect t="-3199" b="-30133"/>
              </a:stretch>
            </a:blipFill>
          </p:spPr>
          <p:txBody>
            <a:bodyPr/>
            <a:lstStyle/>
            <a:p>
              <a:endParaRPr lang="en-US"/>
            </a:p>
          </p:txBody>
        </p:sp>
      </p:grpSp>
      <p:grpSp>
        <p:nvGrpSpPr>
          <p:cNvPr id="25" name="Group 25"/>
          <p:cNvGrpSpPr/>
          <p:nvPr/>
        </p:nvGrpSpPr>
        <p:grpSpPr>
          <a:xfrm>
            <a:off x="2516806" y="5461020"/>
            <a:ext cx="4900071" cy="4900071"/>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5"/>
              <a:stretch>
                <a:fillRect l="-4591" r="-20850" b="-67256"/>
              </a:stretch>
            </a:blipFill>
          </p:spPr>
          <p:txBody>
            <a:bodyPr/>
            <a:lstStyle/>
            <a:p>
              <a:endParaRPr lang="en-US"/>
            </a:p>
          </p:txBody>
        </p:sp>
      </p:grpSp>
      <p:sp>
        <p:nvSpPr>
          <p:cNvPr id="27" name="TextBox 27"/>
          <p:cNvSpPr txBox="1"/>
          <p:nvPr/>
        </p:nvSpPr>
        <p:spPr>
          <a:xfrm>
            <a:off x="235232" y="-87370"/>
            <a:ext cx="6294997" cy="1138325"/>
          </a:xfrm>
          <a:prstGeom prst="rect">
            <a:avLst/>
          </a:prstGeom>
        </p:spPr>
        <p:txBody>
          <a:bodyPr lIns="0" tIns="0" rIns="0" bIns="0" rtlCol="0" anchor="t">
            <a:spAutoFit/>
          </a:bodyPr>
          <a:lstStyle/>
          <a:p>
            <a:pPr algn="l">
              <a:lnSpc>
                <a:spcPts val="9222"/>
              </a:lnSpc>
            </a:pPr>
            <a:r>
              <a:rPr lang="en-US" sz="6587" dirty="0">
                <a:latin typeface="League Spartan"/>
                <a:ea typeface="League Spartan"/>
                <a:cs typeface="League Spartan"/>
                <a:sym typeface="League Spartan"/>
              </a:rPr>
              <a:t>Discussion</a:t>
            </a:r>
          </a:p>
        </p:txBody>
      </p:sp>
      <p:sp>
        <p:nvSpPr>
          <p:cNvPr id="28" name="TextBox 28"/>
          <p:cNvSpPr txBox="1"/>
          <p:nvPr/>
        </p:nvSpPr>
        <p:spPr>
          <a:xfrm>
            <a:off x="7268801" y="899725"/>
            <a:ext cx="10674434" cy="4828245"/>
          </a:xfrm>
          <a:prstGeom prst="rect">
            <a:avLst/>
          </a:prstGeom>
        </p:spPr>
        <p:txBody>
          <a:bodyPr lIns="0" tIns="0" rIns="0" bIns="0" rtlCol="0" anchor="t">
            <a:spAutoFit/>
          </a:bodyPr>
          <a:lstStyle/>
          <a:p>
            <a:pPr algn="ctr">
              <a:lnSpc>
                <a:spcPts val="4200"/>
              </a:lnSpc>
              <a:spcBef>
                <a:spcPct val="0"/>
              </a:spcBef>
            </a:pPr>
            <a:r>
              <a:rPr lang="en-US" sz="3000" spc="-44" dirty="0">
                <a:latin typeface="League Spartan"/>
                <a:ea typeface="League Spartan"/>
                <a:cs typeface="League Spartan"/>
                <a:sym typeface="League Spartan"/>
              </a:rPr>
              <a:t>This study demonstrates that the microbiome on the exterior of juvenile invertebrates is significantly different from their internal microbiome.</a:t>
            </a:r>
          </a:p>
          <a:p>
            <a:pPr algn="ctr">
              <a:lnSpc>
                <a:spcPts val="4200"/>
              </a:lnSpc>
              <a:spcBef>
                <a:spcPct val="0"/>
              </a:spcBef>
            </a:pPr>
            <a:endParaRPr lang="en-US" sz="3000" spc="-44" dirty="0">
              <a:latin typeface="League Spartan"/>
              <a:ea typeface="League Spartan"/>
              <a:cs typeface="League Spartan"/>
              <a:sym typeface="League Spartan"/>
            </a:endParaRPr>
          </a:p>
          <a:p>
            <a:pPr algn="ctr">
              <a:lnSpc>
                <a:spcPts val="4200"/>
              </a:lnSpc>
              <a:spcBef>
                <a:spcPct val="0"/>
              </a:spcBef>
            </a:pPr>
            <a:r>
              <a:rPr lang="en-US" sz="3000" spc="-44" dirty="0">
                <a:latin typeface="League Spartan"/>
                <a:ea typeface="League Spartan"/>
                <a:cs typeface="League Spartan"/>
                <a:sym typeface="League Spartan"/>
              </a:rPr>
              <a:t> This is important because it provides insights into the potential roles of early microbial colonizers in shaping juvenile health and survival, possibly by outcompeting pathogenic bacteria. </a:t>
            </a:r>
          </a:p>
          <a:p>
            <a:pPr algn="ctr">
              <a:lnSpc>
                <a:spcPts val="4200"/>
              </a:lnSpc>
              <a:spcBef>
                <a:spcPct val="0"/>
              </a:spcBef>
            </a:pPr>
            <a:endParaRPr lang="en-US" sz="3000" spc="-44" dirty="0">
              <a:solidFill>
                <a:srgbClr val="766E3C"/>
              </a:solidFill>
              <a:latin typeface="League Spartan"/>
              <a:ea typeface="League Spartan"/>
              <a:cs typeface="League Spartan"/>
              <a:sym typeface="League Spartan"/>
            </a:endParaRPr>
          </a:p>
        </p:txBody>
      </p:sp>
      <p:sp>
        <p:nvSpPr>
          <p:cNvPr id="29" name="TextBox 29"/>
          <p:cNvSpPr txBox="1"/>
          <p:nvPr/>
        </p:nvSpPr>
        <p:spPr>
          <a:xfrm>
            <a:off x="7268801" y="6054287"/>
            <a:ext cx="10674434" cy="2673809"/>
          </a:xfrm>
          <a:prstGeom prst="rect">
            <a:avLst/>
          </a:prstGeom>
        </p:spPr>
        <p:txBody>
          <a:bodyPr lIns="0" tIns="0" rIns="0" bIns="0" rtlCol="0" anchor="t">
            <a:spAutoFit/>
          </a:bodyPr>
          <a:lstStyle/>
          <a:p>
            <a:pPr algn="ctr">
              <a:lnSpc>
                <a:spcPts val="4200"/>
              </a:lnSpc>
            </a:pPr>
            <a:r>
              <a:rPr lang="en-US" sz="3000" spc="-44" dirty="0">
                <a:latin typeface="League Spartan"/>
                <a:ea typeface="League Spartan"/>
                <a:cs typeface="League Spartan"/>
                <a:sym typeface="League Spartan"/>
              </a:rPr>
              <a:t>Future research will investigate how the outer microbiome shifts from juveniles to adults as they transition from sheltered to more exposed environments, and how these changes may influence their microbial communities.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DBD4"/>
        </a:solidFill>
        <a:effectLst/>
      </p:bgPr>
    </p:bg>
    <p:spTree>
      <p:nvGrpSpPr>
        <p:cNvPr id="1" name=""/>
        <p:cNvGrpSpPr/>
        <p:nvPr/>
      </p:nvGrpSpPr>
      <p:grpSpPr>
        <a:xfrm>
          <a:off x="0" y="0"/>
          <a:ext cx="0" cy="0"/>
          <a:chOff x="0" y="0"/>
          <a:chExt cx="0" cy="0"/>
        </a:xfrm>
      </p:grpSpPr>
      <p:sp>
        <p:nvSpPr>
          <p:cNvPr id="2" name="Freeform 2"/>
          <p:cNvSpPr/>
          <p:nvPr/>
        </p:nvSpPr>
        <p:spPr>
          <a:xfrm>
            <a:off x="-293952" y="5778721"/>
            <a:ext cx="2043916" cy="1863796"/>
          </a:xfrm>
          <a:custGeom>
            <a:avLst/>
            <a:gdLst/>
            <a:ahLst/>
            <a:cxnLst/>
            <a:rect l="l" t="t" r="r" b="b"/>
            <a:pathLst>
              <a:path w="2043916" h="1863796">
                <a:moveTo>
                  <a:pt x="0" y="0"/>
                </a:moveTo>
                <a:lnTo>
                  <a:pt x="2043916" y="0"/>
                </a:lnTo>
                <a:lnTo>
                  <a:pt x="2043916" y="1863796"/>
                </a:lnTo>
                <a:lnTo>
                  <a:pt x="0" y="18637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87939" y="2562309"/>
            <a:ext cx="1855803" cy="1714298"/>
          </a:xfrm>
          <a:custGeom>
            <a:avLst/>
            <a:gdLst/>
            <a:ahLst/>
            <a:cxnLst/>
            <a:rect l="l" t="t" r="r" b="b"/>
            <a:pathLst>
              <a:path w="1855803" h="1714298">
                <a:moveTo>
                  <a:pt x="0" y="0"/>
                </a:moveTo>
                <a:lnTo>
                  <a:pt x="1855803" y="0"/>
                </a:lnTo>
                <a:lnTo>
                  <a:pt x="1855803" y="1714298"/>
                </a:lnTo>
                <a:lnTo>
                  <a:pt x="0" y="17142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6524480" y="6017532"/>
            <a:ext cx="1763520" cy="1858782"/>
          </a:xfrm>
          <a:custGeom>
            <a:avLst/>
            <a:gdLst/>
            <a:ahLst/>
            <a:cxnLst/>
            <a:rect l="l" t="t" r="r" b="b"/>
            <a:pathLst>
              <a:path w="1763520" h="1858782">
                <a:moveTo>
                  <a:pt x="0" y="0"/>
                </a:moveTo>
                <a:lnTo>
                  <a:pt x="1763520" y="0"/>
                </a:lnTo>
                <a:lnTo>
                  <a:pt x="1763520" y="1858782"/>
                </a:lnTo>
                <a:lnTo>
                  <a:pt x="0" y="18587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3443072" y="7881328"/>
            <a:ext cx="985547" cy="1231934"/>
          </a:xfrm>
          <a:custGeom>
            <a:avLst/>
            <a:gdLst/>
            <a:ahLst/>
            <a:cxnLst/>
            <a:rect l="l" t="t" r="r" b="b"/>
            <a:pathLst>
              <a:path w="985547" h="1231934">
                <a:moveTo>
                  <a:pt x="0" y="0"/>
                </a:moveTo>
                <a:lnTo>
                  <a:pt x="985547" y="0"/>
                </a:lnTo>
                <a:lnTo>
                  <a:pt x="985547" y="1231934"/>
                </a:lnTo>
                <a:lnTo>
                  <a:pt x="0" y="12319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7005453" y="-124911"/>
            <a:ext cx="1282547" cy="1422179"/>
          </a:xfrm>
          <a:custGeom>
            <a:avLst/>
            <a:gdLst/>
            <a:ahLst/>
            <a:cxnLst/>
            <a:rect l="l" t="t" r="r" b="b"/>
            <a:pathLst>
              <a:path w="1282547" h="1422179">
                <a:moveTo>
                  <a:pt x="0" y="0"/>
                </a:moveTo>
                <a:lnTo>
                  <a:pt x="1282547" y="0"/>
                </a:lnTo>
                <a:lnTo>
                  <a:pt x="1282547" y="1422179"/>
                </a:lnTo>
                <a:lnTo>
                  <a:pt x="0" y="14221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15051280" y="2119257"/>
            <a:ext cx="1763520" cy="1858782"/>
          </a:xfrm>
          <a:custGeom>
            <a:avLst/>
            <a:gdLst/>
            <a:ahLst/>
            <a:cxnLst/>
            <a:rect l="l" t="t" r="r" b="b"/>
            <a:pathLst>
              <a:path w="1763520" h="1858782">
                <a:moveTo>
                  <a:pt x="0" y="0"/>
                </a:moveTo>
                <a:lnTo>
                  <a:pt x="1763520" y="0"/>
                </a:lnTo>
                <a:lnTo>
                  <a:pt x="1763520" y="1858782"/>
                </a:lnTo>
                <a:lnTo>
                  <a:pt x="0" y="18587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8502727" y="99309"/>
            <a:ext cx="1763520" cy="1858782"/>
          </a:xfrm>
          <a:custGeom>
            <a:avLst/>
            <a:gdLst/>
            <a:ahLst/>
            <a:cxnLst/>
            <a:rect l="l" t="t" r="r" b="b"/>
            <a:pathLst>
              <a:path w="1763520" h="1858782">
                <a:moveTo>
                  <a:pt x="0" y="0"/>
                </a:moveTo>
                <a:lnTo>
                  <a:pt x="1763519" y="0"/>
                </a:lnTo>
                <a:lnTo>
                  <a:pt x="1763519" y="1858782"/>
                </a:lnTo>
                <a:lnTo>
                  <a:pt x="0" y="18587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467864" y="8497295"/>
            <a:ext cx="1855803" cy="1714298"/>
          </a:xfrm>
          <a:custGeom>
            <a:avLst/>
            <a:gdLst/>
            <a:ahLst/>
            <a:cxnLst/>
            <a:rect l="l" t="t" r="r" b="b"/>
            <a:pathLst>
              <a:path w="1855803" h="1714298">
                <a:moveTo>
                  <a:pt x="0" y="0"/>
                </a:moveTo>
                <a:lnTo>
                  <a:pt x="1855803" y="0"/>
                </a:lnTo>
                <a:lnTo>
                  <a:pt x="1855803" y="1714298"/>
                </a:lnTo>
                <a:lnTo>
                  <a:pt x="0" y="17142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6718825" y="3978039"/>
            <a:ext cx="1855803" cy="1714298"/>
          </a:xfrm>
          <a:custGeom>
            <a:avLst/>
            <a:gdLst/>
            <a:ahLst/>
            <a:cxnLst/>
            <a:rect l="l" t="t" r="r" b="b"/>
            <a:pathLst>
              <a:path w="1855803" h="1714298">
                <a:moveTo>
                  <a:pt x="0" y="0"/>
                </a:moveTo>
                <a:lnTo>
                  <a:pt x="1855803" y="0"/>
                </a:lnTo>
                <a:lnTo>
                  <a:pt x="1855803" y="1714298"/>
                </a:lnTo>
                <a:lnTo>
                  <a:pt x="0" y="17142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235232" y="8122510"/>
            <a:ext cx="985547" cy="1231934"/>
          </a:xfrm>
          <a:custGeom>
            <a:avLst/>
            <a:gdLst/>
            <a:ahLst/>
            <a:cxnLst/>
            <a:rect l="l" t="t" r="r" b="b"/>
            <a:pathLst>
              <a:path w="985547" h="1231934">
                <a:moveTo>
                  <a:pt x="0" y="0"/>
                </a:moveTo>
                <a:lnTo>
                  <a:pt x="985548" y="0"/>
                </a:lnTo>
                <a:lnTo>
                  <a:pt x="985548" y="1231934"/>
                </a:lnTo>
                <a:lnTo>
                  <a:pt x="0" y="12319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539962" y="4546787"/>
            <a:ext cx="985547" cy="1231934"/>
          </a:xfrm>
          <a:custGeom>
            <a:avLst/>
            <a:gdLst/>
            <a:ahLst/>
            <a:cxnLst/>
            <a:rect l="l" t="t" r="r" b="b"/>
            <a:pathLst>
              <a:path w="985547" h="1231934">
                <a:moveTo>
                  <a:pt x="0" y="0"/>
                </a:moveTo>
                <a:lnTo>
                  <a:pt x="985547" y="0"/>
                </a:lnTo>
                <a:lnTo>
                  <a:pt x="985547" y="1231934"/>
                </a:lnTo>
                <a:lnTo>
                  <a:pt x="0" y="12319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a:off x="14947493" y="283635"/>
            <a:ext cx="985547" cy="1231934"/>
          </a:xfrm>
          <a:custGeom>
            <a:avLst/>
            <a:gdLst/>
            <a:ahLst/>
            <a:cxnLst/>
            <a:rect l="l" t="t" r="r" b="b"/>
            <a:pathLst>
              <a:path w="985547" h="1231934">
                <a:moveTo>
                  <a:pt x="0" y="0"/>
                </a:moveTo>
                <a:lnTo>
                  <a:pt x="985547" y="0"/>
                </a:lnTo>
                <a:lnTo>
                  <a:pt x="985547" y="1231934"/>
                </a:lnTo>
                <a:lnTo>
                  <a:pt x="0" y="12319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a:off x="13396351" y="8497295"/>
            <a:ext cx="2043916" cy="1863796"/>
          </a:xfrm>
          <a:custGeom>
            <a:avLst/>
            <a:gdLst/>
            <a:ahLst/>
            <a:cxnLst/>
            <a:rect l="l" t="t" r="r" b="b"/>
            <a:pathLst>
              <a:path w="2043916" h="1863796">
                <a:moveTo>
                  <a:pt x="0" y="0"/>
                </a:moveTo>
                <a:lnTo>
                  <a:pt x="2043916" y="0"/>
                </a:lnTo>
                <a:lnTo>
                  <a:pt x="2043916" y="1863795"/>
                </a:lnTo>
                <a:lnTo>
                  <a:pt x="0" y="18637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a:off x="5239379" y="8502308"/>
            <a:ext cx="1763520" cy="1858782"/>
          </a:xfrm>
          <a:custGeom>
            <a:avLst/>
            <a:gdLst/>
            <a:ahLst/>
            <a:cxnLst/>
            <a:rect l="l" t="t" r="r" b="b"/>
            <a:pathLst>
              <a:path w="1763520" h="1858782">
                <a:moveTo>
                  <a:pt x="0" y="0"/>
                </a:moveTo>
                <a:lnTo>
                  <a:pt x="1763520" y="0"/>
                </a:lnTo>
                <a:lnTo>
                  <a:pt x="1763520" y="1858782"/>
                </a:lnTo>
                <a:lnTo>
                  <a:pt x="0" y="18587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a:off x="8502727" y="8864821"/>
            <a:ext cx="1282547" cy="1422179"/>
          </a:xfrm>
          <a:custGeom>
            <a:avLst/>
            <a:gdLst/>
            <a:ahLst/>
            <a:cxnLst/>
            <a:rect l="l" t="t" r="r" b="b"/>
            <a:pathLst>
              <a:path w="1282547" h="1422179">
                <a:moveTo>
                  <a:pt x="0" y="0"/>
                </a:moveTo>
                <a:lnTo>
                  <a:pt x="1282546" y="0"/>
                </a:lnTo>
                <a:lnTo>
                  <a:pt x="1282546" y="1422179"/>
                </a:lnTo>
                <a:lnTo>
                  <a:pt x="0" y="14221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Freeform 17"/>
          <p:cNvSpPr/>
          <p:nvPr/>
        </p:nvSpPr>
        <p:spPr>
          <a:xfrm>
            <a:off x="16935692" y="8643354"/>
            <a:ext cx="1282547" cy="1422179"/>
          </a:xfrm>
          <a:custGeom>
            <a:avLst/>
            <a:gdLst/>
            <a:ahLst/>
            <a:cxnLst/>
            <a:rect l="l" t="t" r="r" b="b"/>
            <a:pathLst>
              <a:path w="1282547" h="1422179">
                <a:moveTo>
                  <a:pt x="0" y="0"/>
                </a:moveTo>
                <a:lnTo>
                  <a:pt x="1282546" y="0"/>
                </a:lnTo>
                <a:lnTo>
                  <a:pt x="1282546" y="1422179"/>
                </a:lnTo>
                <a:lnTo>
                  <a:pt x="0" y="14221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Freeform 18"/>
          <p:cNvSpPr/>
          <p:nvPr/>
        </p:nvSpPr>
        <p:spPr>
          <a:xfrm>
            <a:off x="6361625" y="-427454"/>
            <a:ext cx="1282547" cy="1422179"/>
          </a:xfrm>
          <a:custGeom>
            <a:avLst/>
            <a:gdLst/>
            <a:ahLst/>
            <a:cxnLst/>
            <a:rect l="l" t="t" r="r" b="b"/>
            <a:pathLst>
              <a:path w="1282547" h="1422179">
                <a:moveTo>
                  <a:pt x="0" y="0"/>
                </a:moveTo>
                <a:lnTo>
                  <a:pt x="1282547" y="0"/>
                </a:lnTo>
                <a:lnTo>
                  <a:pt x="1282547" y="1422179"/>
                </a:lnTo>
                <a:lnTo>
                  <a:pt x="0" y="14221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Freeform 19"/>
          <p:cNvSpPr/>
          <p:nvPr/>
        </p:nvSpPr>
        <p:spPr>
          <a:xfrm>
            <a:off x="10875819" y="365527"/>
            <a:ext cx="1548813" cy="1326347"/>
          </a:xfrm>
          <a:custGeom>
            <a:avLst/>
            <a:gdLst/>
            <a:ahLst/>
            <a:cxnLst/>
            <a:rect l="l" t="t" r="r" b="b"/>
            <a:pathLst>
              <a:path w="1548813" h="1326347">
                <a:moveTo>
                  <a:pt x="0" y="0"/>
                </a:moveTo>
                <a:lnTo>
                  <a:pt x="1548812" y="0"/>
                </a:lnTo>
                <a:lnTo>
                  <a:pt x="1548812" y="1326346"/>
                </a:lnTo>
                <a:lnTo>
                  <a:pt x="0" y="13263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20" name="Group 20"/>
          <p:cNvGrpSpPr/>
          <p:nvPr/>
        </p:nvGrpSpPr>
        <p:grpSpPr>
          <a:xfrm>
            <a:off x="289999" y="1032257"/>
            <a:ext cx="17708003" cy="8874130"/>
            <a:chOff x="0" y="0"/>
            <a:chExt cx="4663836" cy="2337219"/>
          </a:xfrm>
        </p:grpSpPr>
        <p:sp>
          <p:nvSpPr>
            <p:cNvPr id="21" name="Freeform 21"/>
            <p:cNvSpPr/>
            <p:nvPr/>
          </p:nvSpPr>
          <p:spPr>
            <a:xfrm>
              <a:off x="0" y="0"/>
              <a:ext cx="4663836" cy="2337219"/>
            </a:xfrm>
            <a:custGeom>
              <a:avLst/>
              <a:gdLst/>
              <a:ahLst/>
              <a:cxnLst/>
              <a:rect l="l" t="t" r="r" b="b"/>
              <a:pathLst>
                <a:path w="4663836" h="2337219">
                  <a:moveTo>
                    <a:pt x="17488" y="0"/>
                  </a:moveTo>
                  <a:lnTo>
                    <a:pt x="4646348" y="0"/>
                  </a:lnTo>
                  <a:cubicBezTo>
                    <a:pt x="4656007" y="0"/>
                    <a:pt x="4663836" y="7830"/>
                    <a:pt x="4663836" y="17488"/>
                  </a:cubicBezTo>
                  <a:lnTo>
                    <a:pt x="4663836" y="2319731"/>
                  </a:lnTo>
                  <a:cubicBezTo>
                    <a:pt x="4663836" y="2329390"/>
                    <a:pt x="4656007" y="2337219"/>
                    <a:pt x="4646348" y="2337219"/>
                  </a:cubicBezTo>
                  <a:lnTo>
                    <a:pt x="17488" y="2337219"/>
                  </a:lnTo>
                  <a:cubicBezTo>
                    <a:pt x="7830" y="2337219"/>
                    <a:pt x="0" y="2329390"/>
                    <a:pt x="0" y="2319731"/>
                  </a:cubicBezTo>
                  <a:lnTo>
                    <a:pt x="0" y="17488"/>
                  </a:lnTo>
                  <a:cubicBezTo>
                    <a:pt x="0" y="7830"/>
                    <a:pt x="7830" y="0"/>
                    <a:pt x="17488" y="0"/>
                  </a:cubicBezTo>
                  <a:close/>
                </a:path>
              </a:pathLst>
            </a:custGeom>
            <a:solidFill>
              <a:srgbClr val="FFFFFF"/>
            </a:solidFill>
          </p:spPr>
          <p:txBody>
            <a:bodyPr/>
            <a:lstStyle/>
            <a:p>
              <a:endParaRPr lang="en-US"/>
            </a:p>
          </p:txBody>
        </p:sp>
        <p:sp>
          <p:nvSpPr>
            <p:cNvPr id="22" name="TextBox 22"/>
            <p:cNvSpPr txBox="1"/>
            <p:nvPr/>
          </p:nvSpPr>
          <p:spPr>
            <a:xfrm>
              <a:off x="0" y="-28575"/>
              <a:ext cx="4663836" cy="2365794"/>
            </a:xfrm>
            <a:prstGeom prst="rect">
              <a:avLst/>
            </a:prstGeom>
          </p:spPr>
          <p:txBody>
            <a:bodyPr lIns="50800" tIns="50800" rIns="50800" bIns="50800" rtlCol="0" anchor="ctr"/>
            <a:lstStyle/>
            <a:p>
              <a:pPr algn="ctr">
                <a:lnSpc>
                  <a:spcPts val="2240"/>
                </a:lnSpc>
              </a:pPr>
              <a:endParaRPr/>
            </a:p>
          </p:txBody>
        </p:sp>
      </p:grpSp>
      <p:sp>
        <p:nvSpPr>
          <p:cNvPr id="23" name="TextBox 23"/>
          <p:cNvSpPr txBox="1"/>
          <p:nvPr/>
        </p:nvSpPr>
        <p:spPr>
          <a:xfrm>
            <a:off x="0" y="-87370"/>
            <a:ext cx="6294997" cy="1138325"/>
          </a:xfrm>
          <a:prstGeom prst="rect">
            <a:avLst/>
          </a:prstGeom>
        </p:spPr>
        <p:txBody>
          <a:bodyPr lIns="0" tIns="0" rIns="0" bIns="0" rtlCol="0" anchor="t">
            <a:spAutoFit/>
          </a:bodyPr>
          <a:lstStyle/>
          <a:p>
            <a:pPr algn="l">
              <a:lnSpc>
                <a:spcPts val="9222"/>
              </a:lnSpc>
            </a:pPr>
            <a:r>
              <a:rPr lang="en-US" sz="6587" dirty="0">
                <a:latin typeface="League Spartan"/>
                <a:ea typeface="League Spartan"/>
                <a:cs typeface="League Spartan"/>
                <a:sym typeface="League Spartan"/>
              </a:rPr>
              <a:t>References</a:t>
            </a:r>
          </a:p>
        </p:txBody>
      </p:sp>
      <p:sp>
        <p:nvSpPr>
          <p:cNvPr id="24" name="TextBox 24"/>
          <p:cNvSpPr txBox="1"/>
          <p:nvPr/>
        </p:nvSpPr>
        <p:spPr>
          <a:xfrm>
            <a:off x="728006" y="1490799"/>
            <a:ext cx="16531294" cy="8731236"/>
          </a:xfrm>
          <a:prstGeom prst="rect">
            <a:avLst/>
          </a:prstGeom>
        </p:spPr>
        <p:txBody>
          <a:bodyPr lIns="0" tIns="0" rIns="0" bIns="0" rtlCol="0" anchor="t">
            <a:spAutoFit/>
          </a:bodyPr>
          <a:lstStyle/>
          <a:p>
            <a:pPr algn="just">
              <a:lnSpc>
                <a:spcPts val="3079"/>
              </a:lnSpc>
              <a:spcBef>
                <a:spcPct val="0"/>
              </a:spcBef>
            </a:pPr>
            <a:r>
              <a:rPr lang="en-US" sz="2199" spc="-32" dirty="0">
                <a:latin typeface="League Spartan"/>
                <a:ea typeface="League Spartan"/>
                <a:cs typeface="League Spartan"/>
                <a:sym typeface="League Spartan"/>
              </a:rPr>
              <a:t>Gosselin LA, Qian PY. 1997. Juvenile mortality in benthic marine invertebrates. Marine Ecology Progress Series. 146:265-282. http://</a:t>
            </a:r>
            <a:r>
              <a:rPr lang="en-US" sz="2199" spc="-32" dirty="0" err="1">
                <a:latin typeface="League Spartan"/>
                <a:ea typeface="League Spartan"/>
                <a:cs typeface="League Spartan"/>
                <a:sym typeface="League Spartan"/>
              </a:rPr>
              <a:t>faculty.tru.ca</a:t>
            </a:r>
            <a:r>
              <a:rPr lang="en-US" sz="2199" spc="-32" dirty="0">
                <a:latin typeface="League Spartan"/>
                <a:ea typeface="League Spartan"/>
                <a:cs typeface="League Spartan"/>
                <a:sym typeface="League Spartan"/>
              </a:rPr>
              <a:t>/</a:t>
            </a:r>
            <a:r>
              <a:rPr lang="en-US" sz="2199" spc="-32" dirty="0" err="1">
                <a:latin typeface="League Spartan"/>
                <a:ea typeface="League Spartan"/>
                <a:cs typeface="League Spartan"/>
                <a:sym typeface="League Spartan"/>
              </a:rPr>
              <a:t>lgosselin</a:t>
            </a:r>
            <a:r>
              <a:rPr lang="en-US" sz="2199" spc="-32" dirty="0">
                <a:latin typeface="League Spartan"/>
                <a:ea typeface="League Spartan"/>
                <a:cs typeface="League Spartan"/>
                <a:sym typeface="League Spartan"/>
              </a:rPr>
              <a:t>/publications/gosselin&amp;qian_1997_meps_146_265-282.pdf</a:t>
            </a:r>
          </a:p>
          <a:p>
            <a:pPr algn="just">
              <a:lnSpc>
                <a:spcPts val="3079"/>
              </a:lnSpc>
              <a:spcBef>
                <a:spcPct val="0"/>
              </a:spcBef>
            </a:pPr>
            <a:endParaRPr lang="en-US" sz="2199" spc="-32" dirty="0">
              <a:latin typeface="League Spartan"/>
              <a:ea typeface="League Spartan"/>
              <a:cs typeface="League Spartan"/>
              <a:sym typeface="League Spartan"/>
            </a:endParaRPr>
          </a:p>
          <a:p>
            <a:pPr algn="just">
              <a:lnSpc>
                <a:spcPts val="3079"/>
              </a:lnSpc>
              <a:spcBef>
                <a:spcPct val="0"/>
              </a:spcBef>
            </a:pPr>
            <a:r>
              <a:rPr lang="en-US" sz="2199" spc="-32" dirty="0">
                <a:latin typeface="League Spartan"/>
                <a:ea typeface="League Spartan"/>
                <a:cs typeface="League Spartan"/>
                <a:sym typeface="League Spartan"/>
              </a:rPr>
              <a:t>Gosselin LA, Chia FS. 1993. Feeding habits of newly hatched juveniles of an intertidal predatory gastropod, *</a:t>
            </a:r>
            <a:r>
              <a:rPr lang="en-US" sz="2199" spc="-32" dirty="0" err="1">
                <a:latin typeface="League Spartan"/>
                <a:ea typeface="League Spartan"/>
                <a:cs typeface="League Spartan"/>
                <a:sym typeface="League Spartan"/>
              </a:rPr>
              <a:t>Nucella</a:t>
            </a:r>
            <a:r>
              <a:rPr lang="en-US" sz="2199" spc="-32" dirty="0">
                <a:latin typeface="League Spartan"/>
                <a:ea typeface="League Spartan"/>
                <a:cs typeface="League Spartan"/>
                <a:sym typeface="League Spartan"/>
              </a:rPr>
              <a:t> </a:t>
            </a:r>
            <a:r>
              <a:rPr lang="en-US" sz="2199" spc="-32" dirty="0" err="1">
                <a:latin typeface="League Spartan"/>
                <a:ea typeface="League Spartan"/>
                <a:cs typeface="League Spartan"/>
                <a:sym typeface="League Spartan"/>
              </a:rPr>
              <a:t>emarginata</a:t>
            </a:r>
            <a:r>
              <a:rPr lang="en-US" sz="2199" spc="-32" dirty="0">
                <a:latin typeface="League Spartan"/>
                <a:ea typeface="League Spartan"/>
                <a:cs typeface="League Spartan"/>
                <a:sym typeface="League Spartan"/>
              </a:rPr>
              <a:t>* (Deshayes). Journal of Experimental Marine Biology and Ecology. 176.http://</a:t>
            </a:r>
            <a:r>
              <a:rPr lang="en-US" sz="2199" spc="-32" dirty="0" err="1">
                <a:latin typeface="League Spartan"/>
                <a:ea typeface="League Spartan"/>
                <a:cs typeface="League Spartan"/>
                <a:sym typeface="League Spartan"/>
              </a:rPr>
              <a:t>www.tru.ca</a:t>
            </a:r>
            <a:r>
              <a:rPr lang="en-US" sz="2199" spc="-32" dirty="0">
                <a:latin typeface="League Spartan"/>
                <a:ea typeface="League Spartan"/>
                <a:cs typeface="League Spartan"/>
                <a:sym typeface="League Spartan"/>
              </a:rPr>
              <a:t>/faculty/</a:t>
            </a:r>
            <a:r>
              <a:rPr lang="en-US" sz="2199" spc="-32" dirty="0" err="1">
                <a:latin typeface="League Spartan"/>
                <a:ea typeface="League Spartan"/>
                <a:cs typeface="League Spartan"/>
                <a:sym typeface="League Spartan"/>
              </a:rPr>
              <a:t>lgosselin</a:t>
            </a:r>
            <a:r>
              <a:rPr lang="en-US" sz="2199" spc="-32" dirty="0">
                <a:latin typeface="League Spartan"/>
                <a:ea typeface="League Spartan"/>
                <a:cs typeface="League Spartan"/>
                <a:sym typeface="League Spartan"/>
              </a:rPr>
              <a:t>/publications/gosselin&amp;bourget_1989_jouranimecol_5 8_287-303.pdf</a:t>
            </a:r>
          </a:p>
          <a:p>
            <a:pPr algn="just">
              <a:lnSpc>
                <a:spcPts val="3079"/>
              </a:lnSpc>
              <a:spcBef>
                <a:spcPct val="0"/>
              </a:spcBef>
            </a:pPr>
            <a:endParaRPr lang="en-US" sz="2199" spc="-32" dirty="0">
              <a:latin typeface="League Spartan"/>
              <a:ea typeface="League Spartan"/>
              <a:cs typeface="League Spartan"/>
              <a:sym typeface="League Spartan"/>
            </a:endParaRPr>
          </a:p>
          <a:p>
            <a:pPr algn="just">
              <a:lnSpc>
                <a:spcPts val="3079"/>
              </a:lnSpc>
              <a:spcBef>
                <a:spcPct val="0"/>
              </a:spcBef>
            </a:pPr>
            <a:r>
              <a:rPr lang="en-US" sz="2199" spc="-32" dirty="0">
                <a:latin typeface="League Spartan"/>
                <a:ea typeface="League Spartan"/>
                <a:cs typeface="League Spartan"/>
                <a:sym typeface="League Spartan"/>
              </a:rPr>
              <a:t>De </a:t>
            </a:r>
            <a:r>
              <a:rPr lang="en-US" sz="2199" spc="-32" dirty="0" err="1">
                <a:latin typeface="League Spartan"/>
                <a:ea typeface="League Spartan"/>
                <a:cs typeface="League Spartan"/>
                <a:sym typeface="League Spartan"/>
              </a:rPr>
              <a:t>Castro-Fernández</a:t>
            </a:r>
            <a:r>
              <a:rPr lang="en-US" sz="2199" spc="-32" dirty="0">
                <a:latin typeface="League Spartan"/>
                <a:ea typeface="League Spartan"/>
                <a:cs typeface="League Spartan"/>
                <a:sym typeface="League Spartan"/>
              </a:rPr>
              <a:t> P, </a:t>
            </a:r>
            <a:r>
              <a:rPr lang="en-US" sz="2199" spc="-32" dirty="0" err="1">
                <a:latin typeface="League Spartan"/>
                <a:ea typeface="League Spartan"/>
                <a:cs typeface="League Spartan"/>
                <a:sym typeface="League Spartan"/>
              </a:rPr>
              <a:t>Balleste</a:t>
            </a:r>
            <a:r>
              <a:rPr lang="en-US" sz="2199" spc="-32" dirty="0">
                <a:latin typeface="League Spartan"/>
                <a:ea typeface="League Spartan"/>
                <a:cs typeface="League Spartan"/>
                <a:sym typeface="League Spartan"/>
              </a:rPr>
              <a:t>́ E, Angulo-</a:t>
            </a:r>
            <a:r>
              <a:rPr lang="en-US" sz="2199" spc="-32" dirty="0" err="1">
                <a:latin typeface="League Spartan"/>
                <a:ea typeface="League Spartan"/>
                <a:cs typeface="League Spartan"/>
                <a:sym typeface="League Spartan"/>
              </a:rPr>
              <a:t>Preckler</a:t>
            </a:r>
            <a:r>
              <a:rPr lang="en-US" sz="2199" spc="-32" dirty="0">
                <a:latin typeface="League Spartan"/>
                <a:ea typeface="League Spartan"/>
                <a:cs typeface="League Spartan"/>
                <a:sym typeface="League Spartan"/>
              </a:rPr>
              <a:t> C, Biggs J, Avila C, </a:t>
            </a:r>
            <a:r>
              <a:rPr lang="en-US" sz="2199" spc="-32" dirty="0" err="1">
                <a:latin typeface="League Spartan"/>
                <a:ea typeface="League Spartan"/>
                <a:cs typeface="League Spartan"/>
                <a:sym typeface="League Spartan"/>
              </a:rPr>
              <a:t>García-Aljaro</a:t>
            </a:r>
            <a:r>
              <a:rPr lang="en-US" sz="2199" spc="-32" dirty="0">
                <a:latin typeface="League Spartan"/>
                <a:ea typeface="League Spartan"/>
                <a:cs typeface="League Spartan"/>
                <a:sym typeface="League Spartan"/>
              </a:rPr>
              <a:t> C. 2023. How does heat stress affect sponge microbiomes? Structure and resilience of microbial communities of marine sponges from different habitats. Frontiers in Marine Science. 9. https://</a:t>
            </a:r>
            <a:r>
              <a:rPr lang="en-US" sz="2199" spc="-32" dirty="0" err="1">
                <a:latin typeface="League Spartan"/>
                <a:ea typeface="League Spartan"/>
                <a:cs typeface="League Spartan"/>
                <a:sym typeface="League Spartan"/>
              </a:rPr>
              <a:t>doi.org</a:t>
            </a:r>
            <a:r>
              <a:rPr lang="en-US" sz="2199" spc="-32" dirty="0">
                <a:latin typeface="League Spartan"/>
                <a:ea typeface="League Spartan"/>
                <a:cs typeface="League Spartan"/>
                <a:sym typeface="League Spartan"/>
              </a:rPr>
              <a:t>/10.3389/fmars.2022.1072696</a:t>
            </a:r>
          </a:p>
          <a:p>
            <a:pPr algn="just">
              <a:lnSpc>
                <a:spcPts val="3079"/>
              </a:lnSpc>
              <a:spcBef>
                <a:spcPct val="0"/>
              </a:spcBef>
            </a:pPr>
            <a:endParaRPr lang="en-US" sz="2199" spc="-32" dirty="0">
              <a:latin typeface="League Spartan"/>
              <a:ea typeface="League Spartan"/>
              <a:cs typeface="League Spartan"/>
              <a:sym typeface="League Spartan"/>
            </a:endParaRPr>
          </a:p>
          <a:p>
            <a:pPr algn="just">
              <a:lnSpc>
                <a:spcPts val="3079"/>
              </a:lnSpc>
              <a:spcBef>
                <a:spcPct val="0"/>
              </a:spcBef>
            </a:pPr>
            <a:r>
              <a:rPr lang="en-US" sz="2199" spc="-32" dirty="0">
                <a:latin typeface="League Spartan"/>
                <a:ea typeface="League Spartan"/>
                <a:cs typeface="League Spartan"/>
                <a:sym typeface="League Spartan"/>
              </a:rPr>
              <a:t>Iwabuchi BL, Gosselin LA. 2019. Long-term trends and regional variability in sea surface temperature, salinity, and intertidal rock temperature on Vancouver Island, Canada. Bulletin of Marine Science. 95:337-354.https://</a:t>
            </a:r>
            <a:r>
              <a:rPr lang="en-US" sz="2199" spc="-32" dirty="0" err="1">
                <a:latin typeface="League Spartan"/>
                <a:ea typeface="League Spartan"/>
                <a:cs typeface="League Spartan"/>
                <a:sym typeface="League Spartan"/>
              </a:rPr>
              <a:t>www.ingentaconnect.com</a:t>
            </a:r>
            <a:r>
              <a:rPr lang="en-US" sz="2199" spc="-32" dirty="0">
                <a:latin typeface="League Spartan"/>
                <a:ea typeface="League Spartan"/>
                <a:cs typeface="League Spartan"/>
                <a:sym typeface="League Spartan"/>
              </a:rPr>
              <a:t>/content/</a:t>
            </a:r>
            <a:r>
              <a:rPr lang="en-US" sz="2199" spc="-32" dirty="0" err="1">
                <a:latin typeface="League Spartan"/>
                <a:ea typeface="League Spartan"/>
                <a:cs typeface="League Spartan"/>
                <a:sym typeface="League Spartan"/>
              </a:rPr>
              <a:t>umrsmas</a:t>
            </a:r>
            <a:r>
              <a:rPr lang="en-US" sz="2199" spc="-32" dirty="0">
                <a:latin typeface="League Spartan"/>
                <a:ea typeface="League Spartan"/>
                <a:cs typeface="League Spartan"/>
                <a:sym typeface="League Spartan"/>
              </a:rPr>
              <a:t>/</a:t>
            </a:r>
            <a:r>
              <a:rPr lang="en-US" sz="2199" spc="-32" dirty="0" err="1">
                <a:latin typeface="League Spartan"/>
                <a:ea typeface="League Spartan"/>
                <a:cs typeface="League Spartan"/>
                <a:sym typeface="League Spartan"/>
              </a:rPr>
              <a:t>bullmar</a:t>
            </a:r>
            <a:r>
              <a:rPr lang="en-US" sz="2199" spc="-32" dirty="0">
                <a:latin typeface="League Spartan"/>
                <a:ea typeface="League Spartan"/>
                <a:cs typeface="League Spartan"/>
                <a:sym typeface="League Spartan"/>
              </a:rPr>
              <a:t>/2019/00000095/00000003/ art00001</a:t>
            </a:r>
          </a:p>
          <a:p>
            <a:pPr algn="just">
              <a:lnSpc>
                <a:spcPts val="3079"/>
              </a:lnSpc>
              <a:spcBef>
                <a:spcPct val="0"/>
              </a:spcBef>
            </a:pPr>
            <a:endParaRPr lang="en-US" sz="2199" spc="-32" dirty="0">
              <a:latin typeface="League Spartan"/>
              <a:ea typeface="League Spartan"/>
              <a:cs typeface="League Spartan"/>
              <a:sym typeface="League Spartan"/>
            </a:endParaRPr>
          </a:p>
          <a:p>
            <a:pPr algn="just">
              <a:lnSpc>
                <a:spcPts val="3079"/>
              </a:lnSpc>
              <a:spcBef>
                <a:spcPct val="0"/>
              </a:spcBef>
            </a:pPr>
            <a:r>
              <a:rPr lang="en-US" sz="2199" spc="-32" dirty="0">
                <a:latin typeface="League Spartan"/>
                <a:ea typeface="League Spartan"/>
                <a:cs typeface="League Spartan"/>
                <a:sym typeface="League Spartan"/>
              </a:rPr>
              <a:t>Liu M, Li Q, Tan L, Wang L, Wu F, Li L, Zhang G. 2023. Host-microbiota interactions play a crucial role in oyster adaptation to rising seawater temperature in summer. Environmental Research. 216. https://</a:t>
            </a:r>
            <a:r>
              <a:rPr lang="en-US" sz="2199" spc="-32" dirty="0" err="1">
                <a:latin typeface="League Spartan"/>
                <a:ea typeface="League Spartan"/>
                <a:cs typeface="League Spartan"/>
                <a:sym typeface="League Spartan"/>
              </a:rPr>
              <a:t>doi.org</a:t>
            </a:r>
            <a:r>
              <a:rPr lang="en-US" sz="2199" spc="-32" dirty="0">
                <a:latin typeface="League Spartan"/>
                <a:ea typeface="League Spartan"/>
                <a:cs typeface="League Spartan"/>
                <a:sym typeface="League Spartan"/>
              </a:rPr>
              <a:t>/10.1016/j.envres.2022.114585</a:t>
            </a:r>
          </a:p>
          <a:p>
            <a:pPr algn="just">
              <a:lnSpc>
                <a:spcPts val="3079"/>
              </a:lnSpc>
              <a:spcBef>
                <a:spcPct val="0"/>
              </a:spcBef>
            </a:pPr>
            <a:endParaRPr lang="en-US" sz="2199" spc="-32" dirty="0">
              <a:latin typeface="League Spartan"/>
              <a:ea typeface="League Spartan"/>
              <a:cs typeface="League Spartan"/>
              <a:sym typeface="League Spartan"/>
            </a:endParaRPr>
          </a:p>
          <a:p>
            <a:pPr algn="just">
              <a:lnSpc>
                <a:spcPts val="3079"/>
              </a:lnSpc>
              <a:spcBef>
                <a:spcPct val="0"/>
              </a:spcBef>
            </a:pPr>
            <a:r>
              <a:rPr lang="en-US" sz="2199" spc="-32" dirty="0">
                <a:latin typeface="League Spartan"/>
                <a:ea typeface="League Spartan"/>
                <a:cs typeface="League Spartan"/>
                <a:sym typeface="League Spartan"/>
              </a:rPr>
              <a:t>Khan B, Clinton SM, Hamp TJ, Oliver JD, Ringwood AH. 2018. Potential impacts of hypoxia and a warming ocean on oyster microbiomes. Marine Environmental Research. 139:27–34. https://</a:t>
            </a:r>
            <a:r>
              <a:rPr lang="en-US" sz="2199" spc="-32" dirty="0" err="1">
                <a:latin typeface="League Spartan"/>
                <a:ea typeface="League Spartan"/>
                <a:cs typeface="League Spartan"/>
                <a:sym typeface="League Spartan"/>
              </a:rPr>
              <a:t>doi.org</a:t>
            </a:r>
            <a:r>
              <a:rPr lang="en-US" sz="2199" spc="-32" dirty="0">
                <a:latin typeface="League Spartan"/>
                <a:ea typeface="League Spartan"/>
                <a:cs typeface="League Spartan"/>
                <a:sym typeface="League Spartan"/>
              </a:rPr>
              <a:t>/10.1016/j.marenvres.2018.04.018 </a:t>
            </a:r>
          </a:p>
          <a:p>
            <a:pPr algn="just">
              <a:lnSpc>
                <a:spcPts val="3079"/>
              </a:lnSpc>
              <a:spcBef>
                <a:spcPct val="0"/>
              </a:spcBef>
            </a:pPr>
            <a:endParaRPr lang="en-US" sz="2199" spc="-32" dirty="0">
              <a:latin typeface="League Spartan"/>
              <a:ea typeface="League Spartan"/>
              <a:cs typeface="League Spartan"/>
              <a:sym typeface="League Sparta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9DBD4"/>
        </a:solidFill>
        <a:effectLst/>
      </p:bgPr>
    </p:bg>
    <p:spTree>
      <p:nvGrpSpPr>
        <p:cNvPr id="1" name=""/>
        <p:cNvGrpSpPr/>
        <p:nvPr/>
      </p:nvGrpSpPr>
      <p:grpSpPr>
        <a:xfrm>
          <a:off x="0" y="0"/>
          <a:ext cx="0" cy="0"/>
          <a:chOff x="0" y="0"/>
          <a:chExt cx="0" cy="0"/>
        </a:xfrm>
      </p:grpSpPr>
      <p:sp>
        <p:nvSpPr>
          <p:cNvPr id="2" name="Freeform 2"/>
          <p:cNvSpPr/>
          <p:nvPr/>
        </p:nvSpPr>
        <p:spPr>
          <a:xfrm>
            <a:off x="-293952" y="5778721"/>
            <a:ext cx="2043916" cy="1863796"/>
          </a:xfrm>
          <a:custGeom>
            <a:avLst/>
            <a:gdLst/>
            <a:ahLst/>
            <a:cxnLst/>
            <a:rect l="l" t="t" r="r" b="b"/>
            <a:pathLst>
              <a:path w="2043916" h="1863796">
                <a:moveTo>
                  <a:pt x="0" y="0"/>
                </a:moveTo>
                <a:lnTo>
                  <a:pt x="2043916" y="0"/>
                </a:lnTo>
                <a:lnTo>
                  <a:pt x="2043916" y="1863796"/>
                </a:lnTo>
                <a:lnTo>
                  <a:pt x="0" y="18637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87939" y="2562309"/>
            <a:ext cx="1855803" cy="1714298"/>
          </a:xfrm>
          <a:custGeom>
            <a:avLst/>
            <a:gdLst/>
            <a:ahLst/>
            <a:cxnLst/>
            <a:rect l="l" t="t" r="r" b="b"/>
            <a:pathLst>
              <a:path w="1855803" h="1714298">
                <a:moveTo>
                  <a:pt x="0" y="0"/>
                </a:moveTo>
                <a:lnTo>
                  <a:pt x="1855803" y="0"/>
                </a:lnTo>
                <a:lnTo>
                  <a:pt x="1855803" y="1714298"/>
                </a:lnTo>
                <a:lnTo>
                  <a:pt x="0" y="17142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6524480" y="6017532"/>
            <a:ext cx="1763520" cy="1858782"/>
          </a:xfrm>
          <a:custGeom>
            <a:avLst/>
            <a:gdLst/>
            <a:ahLst/>
            <a:cxnLst/>
            <a:rect l="l" t="t" r="r" b="b"/>
            <a:pathLst>
              <a:path w="1763520" h="1858782">
                <a:moveTo>
                  <a:pt x="0" y="0"/>
                </a:moveTo>
                <a:lnTo>
                  <a:pt x="1763520" y="0"/>
                </a:lnTo>
                <a:lnTo>
                  <a:pt x="1763520" y="1858782"/>
                </a:lnTo>
                <a:lnTo>
                  <a:pt x="0" y="18587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3443072" y="7881328"/>
            <a:ext cx="985547" cy="1231934"/>
          </a:xfrm>
          <a:custGeom>
            <a:avLst/>
            <a:gdLst/>
            <a:ahLst/>
            <a:cxnLst/>
            <a:rect l="l" t="t" r="r" b="b"/>
            <a:pathLst>
              <a:path w="985547" h="1231934">
                <a:moveTo>
                  <a:pt x="0" y="0"/>
                </a:moveTo>
                <a:lnTo>
                  <a:pt x="985547" y="0"/>
                </a:lnTo>
                <a:lnTo>
                  <a:pt x="985547" y="1231934"/>
                </a:lnTo>
                <a:lnTo>
                  <a:pt x="0" y="12319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7005453" y="-124911"/>
            <a:ext cx="1282547" cy="1422179"/>
          </a:xfrm>
          <a:custGeom>
            <a:avLst/>
            <a:gdLst/>
            <a:ahLst/>
            <a:cxnLst/>
            <a:rect l="l" t="t" r="r" b="b"/>
            <a:pathLst>
              <a:path w="1282547" h="1422179">
                <a:moveTo>
                  <a:pt x="0" y="0"/>
                </a:moveTo>
                <a:lnTo>
                  <a:pt x="1282547" y="0"/>
                </a:lnTo>
                <a:lnTo>
                  <a:pt x="1282547" y="1422179"/>
                </a:lnTo>
                <a:lnTo>
                  <a:pt x="0" y="14221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0" y="0"/>
            <a:ext cx="1763520" cy="1858782"/>
          </a:xfrm>
          <a:custGeom>
            <a:avLst/>
            <a:gdLst/>
            <a:ahLst/>
            <a:cxnLst/>
            <a:rect l="l" t="t" r="r" b="b"/>
            <a:pathLst>
              <a:path w="1763520" h="1858782">
                <a:moveTo>
                  <a:pt x="0" y="0"/>
                </a:moveTo>
                <a:lnTo>
                  <a:pt x="1763520" y="0"/>
                </a:lnTo>
                <a:lnTo>
                  <a:pt x="1763520" y="1858782"/>
                </a:lnTo>
                <a:lnTo>
                  <a:pt x="0" y="18587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8502727" y="99309"/>
            <a:ext cx="1763520" cy="1858782"/>
          </a:xfrm>
          <a:custGeom>
            <a:avLst/>
            <a:gdLst/>
            <a:ahLst/>
            <a:cxnLst/>
            <a:rect l="l" t="t" r="r" b="b"/>
            <a:pathLst>
              <a:path w="1763520" h="1858782">
                <a:moveTo>
                  <a:pt x="0" y="0"/>
                </a:moveTo>
                <a:lnTo>
                  <a:pt x="1763519" y="0"/>
                </a:lnTo>
                <a:lnTo>
                  <a:pt x="1763519" y="1858782"/>
                </a:lnTo>
                <a:lnTo>
                  <a:pt x="0" y="18587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467864" y="8497295"/>
            <a:ext cx="1855803" cy="1714298"/>
          </a:xfrm>
          <a:custGeom>
            <a:avLst/>
            <a:gdLst/>
            <a:ahLst/>
            <a:cxnLst/>
            <a:rect l="l" t="t" r="r" b="b"/>
            <a:pathLst>
              <a:path w="1855803" h="1714298">
                <a:moveTo>
                  <a:pt x="0" y="0"/>
                </a:moveTo>
                <a:lnTo>
                  <a:pt x="1855803" y="0"/>
                </a:lnTo>
                <a:lnTo>
                  <a:pt x="1855803" y="1714298"/>
                </a:lnTo>
                <a:lnTo>
                  <a:pt x="0" y="17142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6718825" y="3978039"/>
            <a:ext cx="1855803" cy="1714298"/>
          </a:xfrm>
          <a:custGeom>
            <a:avLst/>
            <a:gdLst/>
            <a:ahLst/>
            <a:cxnLst/>
            <a:rect l="l" t="t" r="r" b="b"/>
            <a:pathLst>
              <a:path w="1855803" h="1714298">
                <a:moveTo>
                  <a:pt x="0" y="0"/>
                </a:moveTo>
                <a:lnTo>
                  <a:pt x="1855803" y="0"/>
                </a:lnTo>
                <a:lnTo>
                  <a:pt x="1855803" y="1714298"/>
                </a:lnTo>
                <a:lnTo>
                  <a:pt x="0" y="17142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235232" y="8122510"/>
            <a:ext cx="985547" cy="1231934"/>
          </a:xfrm>
          <a:custGeom>
            <a:avLst/>
            <a:gdLst/>
            <a:ahLst/>
            <a:cxnLst/>
            <a:rect l="l" t="t" r="r" b="b"/>
            <a:pathLst>
              <a:path w="985547" h="1231934">
                <a:moveTo>
                  <a:pt x="0" y="0"/>
                </a:moveTo>
                <a:lnTo>
                  <a:pt x="985548" y="0"/>
                </a:lnTo>
                <a:lnTo>
                  <a:pt x="985548" y="1231934"/>
                </a:lnTo>
                <a:lnTo>
                  <a:pt x="0" y="12319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539962" y="4546787"/>
            <a:ext cx="985547" cy="1231934"/>
          </a:xfrm>
          <a:custGeom>
            <a:avLst/>
            <a:gdLst/>
            <a:ahLst/>
            <a:cxnLst/>
            <a:rect l="l" t="t" r="r" b="b"/>
            <a:pathLst>
              <a:path w="985547" h="1231934">
                <a:moveTo>
                  <a:pt x="0" y="0"/>
                </a:moveTo>
                <a:lnTo>
                  <a:pt x="985547" y="0"/>
                </a:lnTo>
                <a:lnTo>
                  <a:pt x="985547" y="1231934"/>
                </a:lnTo>
                <a:lnTo>
                  <a:pt x="0" y="12319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a:off x="14947493" y="283635"/>
            <a:ext cx="985547" cy="1231934"/>
          </a:xfrm>
          <a:custGeom>
            <a:avLst/>
            <a:gdLst/>
            <a:ahLst/>
            <a:cxnLst/>
            <a:rect l="l" t="t" r="r" b="b"/>
            <a:pathLst>
              <a:path w="985547" h="1231934">
                <a:moveTo>
                  <a:pt x="0" y="0"/>
                </a:moveTo>
                <a:lnTo>
                  <a:pt x="985547" y="0"/>
                </a:lnTo>
                <a:lnTo>
                  <a:pt x="985547" y="1231934"/>
                </a:lnTo>
                <a:lnTo>
                  <a:pt x="0" y="12319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a:off x="13396351" y="8497295"/>
            <a:ext cx="2043916" cy="1863796"/>
          </a:xfrm>
          <a:custGeom>
            <a:avLst/>
            <a:gdLst/>
            <a:ahLst/>
            <a:cxnLst/>
            <a:rect l="l" t="t" r="r" b="b"/>
            <a:pathLst>
              <a:path w="2043916" h="1863796">
                <a:moveTo>
                  <a:pt x="0" y="0"/>
                </a:moveTo>
                <a:lnTo>
                  <a:pt x="2043916" y="0"/>
                </a:lnTo>
                <a:lnTo>
                  <a:pt x="2043916" y="1863795"/>
                </a:lnTo>
                <a:lnTo>
                  <a:pt x="0" y="18637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a:off x="5239379" y="8502308"/>
            <a:ext cx="1763520" cy="1858782"/>
          </a:xfrm>
          <a:custGeom>
            <a:avLst/>
            <a:gdLst/>
            <a:ahLst/>
            <a:cxnLst/>
            <a:rect l="l" t="t" r="r" b="b"/>
            <a:pathLst>
              <a:path w="1763520" h="1858782">
                <a:moveTo>
                  <a:pt x="0" y="0"/>
                </a:moveTo>
                <a:lnTo>
                  <a:pt x="1763520" y="0"/>
                </a:lnTo>
                <a:lnTo>
                  <a:pt x="1763520" y="1858782"/>
                </a:lnTo>
                <a:lnTo>
                  <a:pt x="0" y="18587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a:off x="8502727" y="8864821"/>
            <a:ext cx="1282547" cy="1422179"/>
          </a:xfrm>
          <a:custGeom>
            <a:avLst/>
            <a:gdLst/>
            <a:ahLst/>
            <a:cxnLst/>
            <a:rect l="l" t="t" r="r" b="b"/>
            <a:pathLst>
              <a:path w="1282547" h="1422179">
                <a:moveTo>
                  <a:pt x="0" y="0"/>
                </a:moveTo>
                <a:lnTo>
                  <a:pt x="1282546" y="0"/>
                </a:lnTo>
                <a:lnTo>
                  <a:pt x="1282546" y="1422179"/>
                </a:lnTo>
                <a:lnTo>
                  <a:pt x="0" y="14221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Freeform 17"/>
          <p:cNvSpPr/>
          <p:nvPr/>
        </p:nvSpPr>
        <p:spPr>
          <a:xfrm>
            <a:off x="16935692" y="8643354"/>
            <a:ext cx="1282547" cy="1422179"/>
          </a:xfrm>
          <a:custGeom>
            <a:avLst/>
            <a:gdLst/>
            <a:ahLst/>
            <a:cxnLst/>
            <a:rect l="l" t="t" r="r" b="b"/>
            <a:pathLst>
              <a:path w="1282547" h="1422179">
                <a:moveTo>
                  <a:pt x="0" y="0"/>
                </a:moveTo>
                <a:lnTo>
                  <a:pt x="1282546" y="0"/>
                </a:lnTo>
                <a:lnTo>
                  <a:pt x="1282546" y="1422179"/>
                </a:lnTo>
                <a:lnTo>
                  <a:pt x="0" y="14221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Freeform 18"/>
          <p:cNvSpPr/>
          <p:nvPr/>
        </p:nvSpPr>
        <p:spPr>
          <a:xfrm>
            <a:off x="6361625" y="-427454"/>
            <a:ext cx="1282547" cy="1422179"/>
          </a:xfrm>
          <a:custGeom>
            <a:avLst/>
            <a:gdLst/>
            <a:ahLst/>
            <a:cxnLst/>
            <a:rect l="l" t="t" r="r" b="b"/>
            <a:pathLst>
              <a:path w="1282547" h="1422179">
                <a:moveTo>
                  <a:pt x="0" y="0"/>
                </a:moveTo>
                <a:lnTo>
                  <a:pt x="1282547" y="0"/>
                </a:lnTo>
                <a:lnTo>
                  <a:pt x="1282547" y="1422179"/>
                </a:lnTo>
                <a:lnTo>
                  <a:pt x="0" y="14221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Freeform 19"/>
          <p:cNvSpPr/>
          <p:nvPr/>
        </p:nvSpPr>
        <p:spPr>
          <a:xfrm>
            <a:off x="10875819" y="365527"/>
            <a:ext cx="1548813" cy="1326347"/>
          </a:xfrm>
          <a:custGeom>
            <a:avLst/>
            <a:gdLst/>
            <a:ahLst/>
            <a:cxnLst/>
            <a:rect l="l" t="t" r="r" b="b"/>
            <a:pathLst>
              <a:path w="1548813" h="1326347">
                <a:moveTo>
                  <a:pt x="0" y="0"/>
                </a:moveTo>
                <a:lnTo>
                  <a:pt x="1548812" y="0"/>
                </a:lnTo>
                <a:lnTo>
                  <a:pt x="1548812" y="1326346"/>
                </a:lnTo>
                <a:lnTo>
                  <a:pt x="0" y="13263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0" name="Freeform 20"/>
          <p:cNvSpPr/>
          <p:nvPr/>
        </p:nvSpPr>
        <p:spPr>
          <a:xfrm rot="-10800000">
            <a:off x="4155611" y="586178"/>
            <a:ext cx="9959938" cy="9203339"/>
          </a:xfrm>
          <a:custGeom>
            <a:avLst/>
            <a:gdLst/>
            <a:ahLst/>
            <a:cxnLst/>
            <a:rect l="l" t="t" r="r" b="b"/>
            <a:pathLst>
              <a:path w="9959938" h="9203339">
                <a:moveTo>
                  <a:pt x="0" y="0"/>
                </a:moveTo>
                <a:lnTo>
                  <a:pt x="9959938" y="0"/>
                </a:lnTo>
                <a:lnTo>
                  <a:pt x="9959938" y="9203339"/>
                </a:lnTo>
                <a:lnTo>
                  <a:pt x="0" y="9203339"/>
                </a:lnTo>
                <a:lnTo>
                  <a:pt x="0" y="0"/>
                </a:lnTo>
                <a:close/>
              </a:path>
            </a:pathLst>
          </a:custGeom>
          <a:blipFill>
            <a:blip r:embed="rId14"/>
            <a:stretch>
              <a:fillRect t="-44294"/>
            </a:stretch>
          </a:blipFill>
        </p:spPr>
        <p:txBody>
          <a:bodyPr/>
          <a:lstStyle/>
          <a:p>
            <a:endParaRPr lang="en-US"/>
          </a:p>
        </p:txBody>
      </p:sp>
      <p:sp>
        <p:nvSpPr>
          <p:cNvPr id="21" name="Freeform 21"/>
          <p:cNvSpPr/>
          <p:nvPr/>
        </p:nvSpPr>
        <p:spPr>
          <a:xfrm>
            <a:off x="9490534" y="586178"/>
            <a:ext cx="5483965" cy="4825889"/>
          </a:xfrm>
          <a:custGeom>
            <a:avLst/>
            <a:gdLst/>
            <a:ahLst/>
            <a:cxnLst/>
            <a:rect l="l" t="t" r="r" b="b"/>
            <a:pathLst>
              <a:path w="5483965" h="4825889">
                <a:moveTo>
                  <a:pt x="0" y="0"/>
                </a:moveTo>
                <a:lnTo>
                  <a:pt x="5483965" y="0"/>
                </a:lnTo>
                <a:lnTo>
                  <a:pt x="5483965" y="4825890"/>
                </a:lnTo>
                <a:lnTo>
                  <a:pt x="0" y="482589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2" name="TextBox 22"/>
          <p:cNvSpPr txBox="1"/>
          <p:nvPr/>
        </p:nvSpPr>
        <p:spPr>
          <a:xfrm>
            <a:off x="9490534" y="1834266"/>
            <a:ext cx="5483965" cy="1031599"/>
          </a:xfrm>
          <a:prstGeom prst="rect">
            <a:avLst/>
          </a:prstGeom>
        </p:spPr>
        <p:txBody>
          <a:bodyPr lIns="0" tIns="0" rIns="0" bIns="0" rtlCol="0" anchor="t">
            <a:spAutoFit/>
          </a:bodyPr>
          <a:lstStyle/>
          <a:p>
            <a:pPr algn="ctr">
              <a:lnSpc>
                <a:spcPts val="8400"/>
              </a:lnSpc>
              <a:spcBef>
                <a:spcPct val="0"/>
              </a:spcBef>
            </a:pPr>
            <a:r>
              <a:rPr lang="en-US" sz="6000" spc="-89" dirty="0">
                <a:solidFill>
                  <a:srgbClr val="000000"/>
                </a:solidFill>
                <a:latin typeface="League Spartan"/>
                <a:ea typeface="League Spartan"/>
                <a:cs typeface="League Spartan"/>
                <a:sym typeface="League Spartan"/>
              </a:rPr>
              <a:t>Questions?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TotalTime>
  <Words>765</Words>
  <Application>Microsoft Macintosh PowerPoint</Application>
  <PresentationFormat>Custom</PresentationFormat>
  <Paragraphs>81</Paragraphs>
  <Slides>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Calibri</vt:lpstr>
      <vt:lpstr>League Spartan</vt:lpstr>
      <vt:lpstr>Prompt Semi-Bold</vt:lpstr>
      <vt:lpstr>Prompt</vt:lpstr>
      <vt:lpstr>Arial</vt:lpstr>
      <vt:lpstr>Prompt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Lives on Nucella ostrina? Microbial Ecology of an Intertidal Snail</dc:title>
  <cp:lastModifiedBy>Tallis Dixon</cp:lastModifiedBy>
  <cp:revision>4</cp:revision>
  <dcterms:created xsi:type="dcterms:W3CDTF">2006-08-16T00:00:00Z</dcterms:created>
  <dcterms:modified xsi:type="dcterms:W3CDTF">2025-03-21T13:57:28Z</dcterms:modified>
  <dc:identifier>DAGg-xm9bbg</dc:identifier>
</cp:coreProperties>
</file>