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Canva Sans" panose="020B0503030501040103" pitchFamily="34" charset="0"/>
      <p:regular r:id="rId13"/>
    </p:embeddedFont>
    <p:embeddedFont>
      <p:font typeface="Canva Sans Bold" panose="020B0803030501040103" pitchFamily="34" charset="0"/>
      <p:regular r:id="rId14"/>
      <p:bold r:id="rId15"/>
    </p:embeddedFont>
    <p:embeddedFont>
      <p:font typeface="DM Sans" pitchFamily="2" charset="77"/>
      <p:regular r:id="rId16"/>
    </p:embeddedFont>
    <p:embeddedFont>
      <p:font typeface="DM Sans Bold" pitchFamily="2" charset="77"/>
      <p:regular r:id="rId17"/>
      <p:bold r:id="rId18"/>
    </p:embeddedFont>
    <p:embeddedFont>
      <p:font typeface="DM Sans Italics" pitchFamily="2" charset="77"/>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94612" autoAdjust="0"/>
  </p:normalViewPr>
  <p:slideViewPr>
    <p:cSldViewPr>
      <p:cViewPr varScale="1">
        <p:scale>
          <a:sx n="68" d="100"/>
          <a:sy n="68" d="100"/>
        </p:scale>
        <p:origin x="90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1536" y="0"/>
            <a:ext cx="8766464" cy="10287000"/>
            <a:chOff x="0" y="0"/>
            <a:chExt cx="2308863" cy="2709333"/>
          </a:xfrm>
        </p:grpSpPr>
        <p:sp>
          <p:nvSpPr>
            <p:cNvPr id="3" name="Freeform 3"/>
            <p:cNvSpPr/>
            <p:nvPr/>
          </p:nvSpPr>
          <p:spPr>
            <a:xfrm>
              <a:off x="0" y="0"/>
              <a:ext cx="2308863" cy="2709333"/>
            </a:xfrm>
            <a:custGeom>
              <a:avLst/>
              <a:gdLst/>
              <a:ahLst/>
              <a:cxnLst/>
              <a:rect l="l" t="t" r="r" b="b"/>
              <a:pathLst>
                <a:path w="2308863" h="2709333">
                  <a:moveTo>
                    <a:pt x="0" y="0"/>
                  </a:moveTo>
                  <a:lnTo>
                    <a:pt x="2308863" y="0"/>
                  </a:lnTo>
                  <a:lnTo>
                    <a:pt x="2308863" y="2709333"/>
                  </a:lnTo>
                  <a:lnTo>
                    <a:pt x="0" y="2709333"/>
                  </a:lnTo>
                  <a:close/>
                </a:path>
              </a:pathLst>
            </a:custGeom>
            <a:solidFill>
              <a:srgbClr val="749DA0"/>
            </a:solidFill>
          </p:spPr>
          <p:txBody>
            <a:bodyPr/>
            <a:lstStyle/>
            <a:p>
              <a:endParaRPr lang="en-US"/>
            </a:p>
          </p:txBody>
        </p:sp>
        <p:sp>
          <p:nvSpPr>
            <p:cNvPr id="4" name="TextBox 4"/>
            <p:cNvSpPr txBox="1"/>
            <p:nvPr/>
          </p:nvSpPr>
          <p:spPr>
            <a:xfrm>
              <a:off x="0" y="-19050"/>
              <a:ext cx="2308863" cy="2728383"/>
            </a:xfrm>
            <a:prstGeom prst="rect">
              <a:avLst/>
            </a:prstGeom>
          </p:spPr>
          <p:txBody>
            <a:bodyPr lIns="50800" tIns="50800" rIns="50800" bIns="50800" rtlCol="0" anchor="ctr"/>
            <a:lstStyle/>
            <a:p>
              <a:pPr algn="ctr">
                <a:lnSpc>
                  <a:spcPts val="2500"/>
                </a:lnSpc>
              </a:pPr>
              <a:endParaRPr/>
            </a:p>
          </p:txBody>
        </p:sp>
      </p:grpSp>
      <p:grpSp>
        <p:nvGrpSpPr>
          <p:cNvPr id="5" name="Group 5"/>
          <p:cNvGrpSpPr/>
          <p:nvPr/>
        </p:nvGrpSpPr>
        <p:grpSpPr>
          <a:xfrm>
            <a:off x="9761570" y="285750"/>
            <a:ext cx="8204596" cy="9715500"/>
            <a:chOff x="0" y="0"/>
            <a:chExt cx="1234789" cy="1462180"/>
          </a:xfrm>
        </p:grpSpPr>
        <p:sp>
          <p:nvSpPr>
            <p:cNvPr id="6" name="Freeform 6"/>
            <p:cNvSpPr/>
            <p:nvPr/>
          </p:nvSpPr>
          <p:spPr>
            <a:xfrm>
              <a:off x="0" y="0"/>
              <a:ext cx="1234789" cy="1462180"/>
            </a:xfrm>
            <a:custGeom>
              <a:avLst/>
              <a:gdLst/>
              <a:ahLst/>
              <a:cxnLst/>
              <a:rect l="l" t="t" r="r" b="b"/>
              <a:pathLst>
                <a:path w="1234789" h="1462180">
                  <a:moveTo>
                    <a:pt x="28308" y="0"/>
                  </a:moveTo>
                  <a:lnTo>
                    <a:pt x="1206481" y="0"/>
                  </a:lnTo>
                  <a:cubicBezTo>
                    <a:pt x="1222115" y="0"/>
                    <a:pt x="1234789" y="12674"/>
                    <a:pt x="1234789" y="28308"/>
                  </a:cubicBezTo>
                  <a:lnTo>
                    <a:pt x="1234789" y="1433872"/>
                  </a:lnTo>
                  <a:cubicBezTo>
                    <a:pt x="1234789" y="1449506"/>
                    <a:pt x="1222115" y="1462180"/>
                    <a:pt x="1206481" y="1462180"/>
                  </a:cubicBezTo>
                  <a:lnTo>
                    <a:pt x="28308" y="1462180"/>
                  </a:lnTo>
                  <a:cubicBezTo>
                    <a:pt x="12674" y="1462180"/>
                    <a:pt x="0" y="1449506"/>
                    <a:pt x="0" y="1433872"/>
                  </a:cubicBezTo>
                  <a:lnTo>
                    <a:pt x="0" y="28308"/>
                  </a:lnTo>
                  <a:cubicBezTo>
                    <a:pt x="0" y="12674"/>
                    <a:pt x="12674" y="0"/>
                    <a:pt x="28308" y="0"/>
                  </a:cubicBezTo>
                  <a:close/>
                </a:path>
              </a:pathLst>
            </a:custGeom>
            <a:blipFill>
              <a:blip r:embed="rId2"/>
              <a:stretch>
                <a:fillRect t="-6367" b="-6367"/>
              </a:stretch>
            </a:blipFill>
          </p:spPr>
          <p:txBody>
            <a:bodyPr/>
            <a:lstStyle/>
            <a:p>
              <a:endParaRPr lang="en-US"/>
            </a:p>
          </p:txBody>
        </p:sp>
      </p:grpSp>
      <p:sp>
        <p:nvSpPr>
          <p:cNvPr id="7" name="TextBox 7"/>
          <p:cNvSpPr txBox="1"/>
          <p:nvPr/>
        </p:nvSpPr>
        <p:spPr>
          <a:xfrm>
            <a:off x="-306355" y="447675"/>
            <a:ext cx="10067925" cy="6737787"/>
          </a:xfrm>
          <a:prstGeom prst="rect">
            <a:avLst/>
          </a:prstGeom>
        </p:spPr>
        <p:txBody>
          <a:bodyPr lIns="0" tIns="0" rIns="0" bIns="0" rtlCol="0" anchor="t">
            <a:spAutoFit/>
          </a:bodyPr>
          <a:lstStyle/>
          <a:p>
            <a:pPr marL="0" lvl="0" indent="0" algn="ctr">
              <a:lnSpc>
                <a:spcPts val="8842"/>
              </a:lnSpc>
            </a:pPr>
            <a:r>
              <a:rPr lang="en-US" sz="8842" spc="-265">
                <a:solidFill>
                  <a:srgbClr val="396271"/>
                </a:solidFill>
                <a:latin typeface="DM Sans"/>
                <a:ea typeface="DM Sans"/>
                <a:cs typeface="DM Sans"/>
                <a:sym typeface="DM Sans"/>
              </a:rPr>
              <a:t>Determination of Triglyceride lipid levels in </a:t>
            </a:r>
            <a:r>
              <a:rPr lang="en-US" sz="8842" i="1" spc="-265">
                <a:solidFill>
                  <a:srgbClr val="396271"/>
                </a:solidFill>
                <a:latin typeface="DM Sans Italics"/>
                <a:ea typeface="DM Sans Italics"/>
                <a:cs typeface="DM Sans Italics"/>
                <a:sym typeface="DM Sans Italics"/>
              </a:rPr>
              <a:t>Nucella ostrina</a:t>
            </a:r>
            <a:r>
              <a:rPr lang="en-US" sz="8842" spc="-265">
                <a:solidFill>
                  <a:srgbClr val="396271"/>
                </a:solidFill>
                <a:latin typeface="DM Sans"/>
                <a:ea typeface="DM Sans"/>
                <a:cs typeface="DM Sans"/>
                <a:sym typeface="DM Sans"/>
              </a:rPr>
              <a:t> using quantitative NMR spectroscopy</a:t>
            </a:r>
          </a:p>
        </p:txBody>
      </p:sp>
      <p:sp>
        <p:nvSpPr>
          <p:cNvPr id="8" name="TextBox 8"/>
          <p:cNvSpPr txBox="1"/>
          <p:nvPr/>
        </p:nvSpPr>
        <p:spPr>
          <a:xfrm>
            <a:off x="1284320" y="7543800"/>
            <a:ext cx="6886575" cy="1714500"/>
          </a:xfrm>
          <a:prstGeom prst="rect">
            <a:avLst/>
          </a:prstGeom>
        </p:spPr>
        <p:txBody>
          <a:bodyPr lIns="0" tIns="0" rIns="0" bIns="0" rtlCol="0" anchor="t">
            <a:spAutoFit/>
          </a:bodyPr>
          <a:lstStyle/>
          <a:p>
            <a:pPr algn="ctr">
              <a:lnSpc>
                <a:spcPts val="4504"/>
              </a:lnSpc>
            </a:pPr>
            <a:r>
              <a:rPr lang="en-US" sz="3753">
                <a:solidFill>
                  <a:srgbClr val="3A6B7D"/>
                </a:solidFill>
                <a:latin typeface="DM Sans"/>
                <a:ea typeface="DM Sans"/>
                <a:cs typeface="DM Sans"/>
                <a:sym typeface="DM Sans"/>
              </a:rPr>
              <a:t>Tallis Dixon </a:t>
            </a:r>
          </a:p>
          <a:p>
            <a:pPr algn="ctr">
              <a:lnSpc>
                <a:spcPts val="4504"/>
              </a:lnSpc>
            </a:pPr>
            <a:r>
              <a:rPr lang="en-US" sz="3753">
                <a:solidFill>
                  <a:srgbClr val="3A6B7D"/>
                </a:solidFill>
                <a:latin typeface="DM Sans"/>
                <a:ea typeface="DM Sans"/>
                <a:cs typeface="DM Sans"/>
                <a:sym typeface="DM Sans"/>
              </a:rPr>
              <a:t>Supervisor: Dr. Louis Gosselin</a:t>
            </a:r>
          </a:p>
          <a:p>
            <a:pPr marL="0" lvl="0" indent="0" algn="ctr">
              <a:lnSpc>
                <a:spcPts val="4504"/>
              </a:lnSpc>
            </a:pPr>
            <a:r>
              <a:rPr lang="en-US" sz="3753">
                <a:solidFill>
                  <a:srgbClr val="3A6B7D"/>
                </a:solidFill>
                <a:latin typeface="DM Sans"/>
                <a:ea typeface="DM Sans"/>
                <a:cs typeface="DM Sans"/>
                <a:sym typeface="DM Sans"/>
              </a:rPr>
              <a:t>Co-Supervisor: Dr. Bruno Cinel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A97CB"/>
        </a:solidFill>
        <a:effectLst/>
      </p:bgPr>
    </p:bg>
    <p:spTree>
      <p:nvGrpSpPr>
        <p:cNvPr id="1" name=""/>
        <p:cNvGrpSpPr/>
        <p:nvPr/>
      </p:nvGrpSpPr>
      <p:grpSpPr>
        <a:xfrm>
          <a:off x="0" y="0"/>
          <a:ext cx="0" cy="0"/>
          <a:chOff x="0" y="0"/>
          <a:chExt cx="0" cy="0"/>
        </a:xfrm>
      </p:grpSpPr>
      <p:grpSp>
        <p:nvGrpSpPr>
          <p:cNvPr id="2" name="Group 2"/>
          <p:cNvGrpSpPr/>
          <p:nvPr/>
        </p:nvGrpSpPr>
        <p:grpSpPr>
          <a:xfrm>
            <a:off x="331721" y="303547"/>
            <a:ext cx="17640149" cy="9720439"/>
            <a:chOff x="0" y="0"/>
            <a:chExt cx="4645965" cy="2560116"/>
          </a:xfrm>
        </p:grpSpPr>
        <p:sp>
          <p:nvSpPr>
            <p:cNvPr id="3" name="Freeform 3"/>
            <p:cNvSpPr/>
            <p:nvPr/>
          </p:nvSpPr>
          <p:spPr>
            <a:xfrm>
              <a:off x="0" y="0"/>
              <a:ext cx="4645965" cy="2560116"/>
            </a:xfrm>
            <a:custGeom>
              <a:avLst/>
              <a:gdLst/>
              <a:ahLst/>
              <a:cxnLst/>
              <a:rect l="l" t="t" r="r" b="b"/>
              <a:pathLst>
                <a:path w="4645965" h="2560116">
                  <a:moveTo>
                    <a:pt x="0" y="0"/>
                  </a:moveTo>
                  <a:lnTo>
                    <a:pt x="4645965" y="0"/>
                  </a:lnTo>
                  <a:lnTo>
                    <a:pt x="4645965" y="2560116"/>
                  </a:lnTo>
                  <a:lnTo>
                    <a:pt x="0" y="2560116"/>
                  </a:lnTo>
                  <a:close/>
                </a:path>
              </a:pathLst>
            </a:custGeom>
            <a:solidFill>
              <a:srgbClr val="FFFFFF"/>
            </a:solidFill>
          </p:spPr>
          <p:txBody>
            <a:bodyPr/>
            <a:lstStyle/>
            <a:p>
              <a:endParaRPr lang="en-US"/>
            </a:p>
          </p:txBody>
        </p:sp>
        <p:sp>
          <p:nvSpPr>
            <p:cNvPr id="4" name="TextBox 4"/>
            <p:cNvSpPr txBox="1"/>
            <p:nvPr/>
          </p:nvSpPr>
          <p:spPr>
            <a:xfrm>
              <a:off x="0" y="38100"/>
              <a:ext cx="4645965" cy="2522016"/>
            </a:xfrm>
            <a:prstGeom prst="rect">
              <a:avLst/>
            </a:prstGeom>
          </p:spPr>
          <p:txBody>
            <a:bodyPr lIns="50800" tIns="50800" rIns="50800" bIns="50800" rtlCol="0" anchor="ctr"/>
            <a:lstStyle/>
            <a:p>
              <a:pPr algn="ctr">
                <a:lnSpc>
                  <a:spcPts val="2400"/>
                </a:lnSpc>
              </a:pPr>
              <a:endParaRPr/>
            </a:p>
          </p:txBody>
        </p:sp>
      </p:grpSp>
      <p:sp>
        <p:nvSpPr>
          <p:cNvPr id="5" name="TextBox 5"/>
          <p:cNvSpPr txBox="1"/>
          <p:nvPr/>
        </p:nvSpPr>
        <p:spPr>
          <a:xfrm>
            <a:off x="989233" y="1897370"/>
            <a:ext cx="16230600" cy="9592945"/>
          </a:xfrm>
          <a:prstGeom prst="rect">
            <a:avLst/>
          </a:prstGeom>
        </p:spPr>
        <p:txBody>
          <a:bodyPr lIns="0" tIns="0" rIns="0" bIns="0" rtlCol="0" anchor="t">
            <a:spAutoFit/>
          </a:bodyPr>
          <a:lstStyle/>
          <a:p>
            <a:pPr marL="539749" lvl="1" indent="-269875" algn="l">
              <a:lnSpc>
                <a:spcPts val="3499"/>
              </a:lnSpc>
              <a:buAutoNum type="arabicPeriod"/>
            </a:pPr>
            <a:r>
              <a:rPr lang="en-US" sz="2499">
                <a:solidFill>
                  <a:srgbClr val="000000"/>
                </a:solidFill>
                <a:latin typeface="Canva Sans"/>
                <a:ea typeface="Canva Sans"/>
                <a:cs typeface="Canva Sans"/>
                <a:sym typeface="Canva Sans"/>
              </a:rPr>
              <a:t>Mendt S, Gosselin L. 2022. Role of initial energy reserves on stress tolerance thresholds during the early benthic phase in intertidal invertebrates. Marine Ecology Progress Series. doi: https://doi.org/10.3354/meps13988.</a:t>
            </a:r>
          </a:p>
          <a:p>
            <a:pPr marL="539749" lvl="1" indent="-269875" algn="l">
              <a:lnSpc>
                <a:spcPts val="3499"/>
              </a:lnSpc>
              <a:buAutoNum type="arabicPeriod"/>
            </a:pPr>
            <a:r>
              <a:rPr lang="en-US" sz="2499">
                <a:solidFill>
                  <a:srgbClr val="000000"/>
                </a:solidFill>
                <a:latin typeface="Canva Sans"/>
                <a:ea typeface="Canva Sans"/>
                <a:cs typeface="Canva Sans"/>
                <a:sym typeface="Canva Sans"/>
              </a:rPr>
              <a:t>Vaughan-Wickihalder, M. British Columbia’s Intertidal Ecosystem. Spirit of the West Adventures. https://www.kayakingtours.com/2025/04/british-columbias-intertidal-ecosystem/ (accessed 2025-11-19).</a:t>
            </a:r>
          </a:p>
          <a:p>
            <a:pPr marL="539749" lvl="1" indent="-269875" algn="l">
              <a:lnSpc>
                <a:spcPts val="3499"/>
              </a:lnSpc>
              <a:buAutoNum type="arabicPeriod"/>
            </a:pPr>
            <a:r>
              <a:rPr lang="en-US" sz="2499">
                <a:solidFill>
                  <a:srgbClr val="000000"/>
                </a:solidFill>
                <a:latin typeface="Canva Sans"/>
                <a:ea typeface="Canva Sans"/>
                <a:cs typeface="Canva Sans"/>
                <a:sym typeface="Canva Sans"/>
              </a:rPr>
              <a:t>Gosselin, L.; Gallego, R.; Peters-Didier, J.; Sewell, M. Field Evidence of Interpopulation Variation in Oocyte Size of a Marine Invertebrate under Contrasting Temperature and Food Availability. Marine Ecology Progress Series 2019, 619, 69–84. https://doi.org/10.3354/meps12959.</a:t>
            </a:r>
          </a:p>
          <a:p>
            <a:pPr marL="539749" lvl="1" indent="-269875" algn="l">
              <a:lnSpc>
                <a:spcPts val="3499"/>
              </a:lnSpc>
              <a:buAutoNum type="arabicPeriod"/>
            </a:pPr>
            <a:r>
              <a:rPr lang="en-US" sz="2499">
                <a:solidFill>
                  <a:srgbClr val="000000"/>
                </a:solidFill>
                <a:latin typeface="Canva Sans"/>
                <a:ea typeface="Canva Sans"/>
                <a:cs typeface="Canva Sans"/>
                <a:sym typeface="Canva Sans"/>
              </a:rPr>
              <a:t>Dipesh Prema, Pilfold JL, Krauchi J, Church JS, Donkor KK, Cinel B. 2013. Rapid Determination of Total Conjugated Linoleic Acid Content in Select Canadian Cheeses by1H NMR Spectroscopy. Journal of Agricultural and Food Chemistry. 61(41):9915–9921. doi:https://doi.org/10.1021/jf402627q.</a:t>
            </a:r>
          </a:p>
          <a:p>
            <a:pPr marL="539749" lvl="1" indent="-269875" algn="l">
              <a:lnSpc>
                <a:spcPts val="3499"/>
              </a:lnSpc>
              <a:buAutoNum type="arabicPeriod"/>
            </a:pPr>
            <a:r>
              <a:rPr lang="en-US" sz="2499">
                <a:solidFill>
                  <a:srgbClr val="000000"/>
                </a:solidFill>
                <a:latin typeface="Canva Sans"/>
                <a:ea typeface="Canva Sans"/>
                <a:cs typeface="Canva Sans"/>
                <a:sym typeface="Canva Sans"/>
              </a:rPr>
              <a:t>‌Prema D, Turner TD, Jensen J, Pilfold JL, Church JS, Donkor KK, Cinel B. 2015. Rapid determination of total conjugated linoleic acid concentrations in beef by 1 H NMR spectroscopy. Journal of Food Composition and Analysis. 41:54–57. doi:https://doi.org/10.1016/j.jfca.2014.12.017.</a:t>
            </a:r>
          </a:p>
          <a:p>
            <a:pPr marL="539749" lvl="1" indent="-269875" algn="l">
              <a:lnSpc>
                <a:spcPts val="3499"/>
              </a:lnSpc>
              <a:buAutoNum type="arabicPeriod"/>
            </a:pPr>
            <a:r>
              <a:rPr lang="en-US" sz="2499">
                <a:solidFill>
                  <a:srgbClr val="000000"/>
                </a:solidFill>
                <a:latin typeface="Canva Sans"/>
                <a:ea typeface="Canva Sans"/>
                <a:cs typeface="Canva Sans"/>
                <a:sym typeface="Canva Sans"/>
              </a:rPr>
              <a:t>Bligh EG, Dyer WJ. 1959. A RAPID METHOD OF TOTAL LIPID EXTRACTION AND PURIFICATION. Canadian Journal of Biochemistry and Physiology. 37(8):911–917. doi:https://doi.org/10.1139/o59-099.</a:t>
            </a:r>
          </a:p>
          <a:p>
            <a:pPr algn="l">
              <a:lnSpc>
                <a:spcPts val="3499"/>
              </a:lnSpc>
            </a:pPr>
            <a:endParaRPr lang="en-US" sz="2499">
              <a:solidFill>
                <a:srgbClr val="000000"/>
              </a:solidFill>
              <a:latin typeface="Canva Sans"/>
              <a:ea typeface="Canva Sans"/>
              <a:cs typeface="Canva Sans"/>
              <a:sym typeface="Canva Sans"/>
            </a:endParaRPr>
          </a:p>
          <a:p>
            <a:pPr algn="l">
              <a:lnSpc>
                <a:spcPts val="3499"/>
              </a:lnSpc>
            </a:pPr>
            <a:r>
              <a:rPr lang="en-US" sz="2499">
                <a:solidFill>
                  <a:srgbClr val="000000"/>
                </a:solidFill>
                <a:latin typeface="Canva Sans"/>
                <a:ea typeface="Canva Sans"/>
                <a:cs typeface="Canva Sans"/>
                <a:sym typeface="Canva Sans"/>
              </a:rPr>
              <a:t>‌</a:t>
            </a:r>
          </a:p>
          <a:p>
            <a:pPr algn="l">
              <a:lnSpc>
                <a:spcPts val="3499"/>
              </a:lnSpc>
            </a:pPr>
            <a:endParaRPr lang="en-US" sz="2499">
              <a:solidFill>
                <a:srgbClr val="000000"/>
              </a:solidFill>
              <a:latin typeface="Canva Sans"/>
              <a:ea typeface="Canva Sans"/>
              <a:cs typeface="Canva Sans"/>
              <a:sym typeface="Canva Sans"/>
            </a:endParaRPr>
          </a:p>
          <a:p>
            <a:pPr algn="l">
              <a:lnSpc>
                <a:spcPts val="3499"/>
              </a:lnSpc>
            </a:pPr>
            <a:endParaRPr lang="en-US" sz="2499">
              <a:solidFill>
                <a:srgbClr val="000000"/>
              </a:solidFill>
              <a:latin typeface="Canva Sans"/>
              <a:ea typeface="Canva Sans"/>
              <a:cs typeface="Canva Sans"/>
              <a:sym typeface="Canva Sans"/>
            </a:endParaRPr>
          </a:p>
          <a:p>
            <a:pPr algn="ctr">
              <a:lnSpc>
                <a:spcPts val="3499"/>
              </a:lnSpc>
            </a:pPr>
            <a:endParaRPr lang="en-US" sz="2499">
              <a:solidFill>
                <a:srgbClr val="000000"/>
              </a:solidFill>
              <a:latin typeface="Canva Sans"/>
              <a:ea typeface="Canva Sans"/>
              <a:cs typeface="Canva Sans"/>
              <a:sym typeface="Canva Sans"/>
            </a:endParaRPr>
          </a:p>
        </p:txBody>
      </p:sp>
      <p:sp>
        <p:nvSpPr>
          <p:cNvPr id="6" name="TextBox 6"/>
          <p:cNvSpPr txBox="1"/>
          <p:nvPr/>
        </p:nvSpPr>
        <p:spPr>
          <a:xfrm>
            <a:off x="5948541" y="162560"/>
            <a:ext cx="6390918" cy="1560829"/>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References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A97CB"/>
        </a:solidFill>
        <a:effectLst/>
      </p:bgPr>
    </p:bg>
    <p:spTree>
      <p:nvGrpSpPr>
        <p:cNvPr id="1" name=""/>
        <p:cNvGrpSpPr/>
        <p:nvPr/>
      </p:nvGrpSpPr>
      <p:grpSpPr>
        <a:xfrm>
          <a:off x="0" y="0"/>
          <a:ext cx="0" cy="0"/>
          <a:chOff x="0" y="0"/>
          <a:chExt cx="0" cy="0"/>
        </a:xfrm>
      </p:grpSpPr>
      <p:sp>
        <p:nvSpPr>
          <p:cNvPr id="2" name="Freeform 2"/>
          <p:cNvSpPr/>
          <p:nvPr/>
        </p:nvSpPr>
        <p:spPr>
          <a:xfrm>
            <a:off x="0" y="-287694"/>
            <a:ext cx="18288000" cy="10574694"/>
          </a:xfrm>
          <a:custGeom>
            <a:avLst/>
            <a:gdLst/>
            <a:ahLst/>
            <a:cxnLst/>
            <a:rect l="l" t="t" r="r" b="b"/>
            <a:pathLst>
              <a:path w="18288000" h="10574694">
                <a:moveTo>
                  <a:pt x="0" y="0"/>
                </a:moveTo>
                <a:lnTo>
                  <a:pt x="18288000" y="0"/>
                </a:lnTo>
                <a:lnTo>
                  <a:pt x="18288000" y="10574694"/>
                </a:lnTo>
                <a:lnTo>
                  <a:pt x="0" y="10574694"/>
                </a:lnTo>
                <a:lnTo>
                  <a:pt x="0" y="0"/>
                </a:lnTo>
                <a:close/>
              </a:path>
            </a:pathLst>
          </a:custGeom>
          <a:blipFill>
            <a:blip r:embed="rId2"/>
            <a:stretch>
              <a:fillRect t="-7647" b="-7647"/>
            </a:stretch>
          </a:blipFill>
        </p:spPr>
        <p:txBody>
          <a:bodyPr/>
          <a:lstStyle/>
          <a:p>
            <a:endParaRPr lang="en-US"/>
          </a:p>
        </p:txBody>
      </p:sp>
      <p:grpSp>
        <p:nvGrpSpPr>
          <p:cNvPr id="3" name="Group 3"/>
          <p:cNvGrpSpPr/>
          <p:nvPr/>
        </p:nvGrpSpPr>
        <p:grpSpPr>
          <a:xfrm>
            <a:off x="5967115" y="4304963"/>
            <a:ext cx="6353770" cy="1646760"/>
            <a:chOff x="0" y="0"/>
            <a:chExt cx="1673421" cy="433715"/>
          </a:xfrm>
        </p:grpSpPr>
        <p:sp>
          <p:nvSpPr>
            <p:cNvPr id="4" name="Freeform 4"/>
            <p:cNvSpPr/>
            <p:nvPr/>
          </p:nvSpPr>
          <p:spPr>
            <a:xfrm>
              <a:off x="0" y="0"/>
              <a:ext cx="1673421" cy="433715"/>
            </a:xfrm>
            <a:custGeom>
              <a:avLst/>
              <a:gdLst/>
              <a:ahLst/>
              <a:cxnLst/>
              <a:rect l="l" t="t" r="r" b="b"/>
              <a:pathLst>
                <a:path w="1673421" h="433715">
                  <a:moveTo>
                    <a:pt x="0" y="0"/>
                  </a:moveTo>
                  <a:lnTo>
                    <a:pt x="1673421" y="0"/>
                  </a:lnTo>
                  <a:lnTo>
                    <a:pt x="1673421" y="433715"/>
                  </a:lnTo>
                  <a:lnTo>
                    <a:pt x="0" y="433715"/>
                  </a:lnTo>
                  <a:close/>
                </a:path>
              </a:pathLst>
            </a:custGeom>
            <a:solidFill>
              <a:srgbClr val="FFFFFF">
                <a:alpha val="60000"/>
              </a:srgbClr>
            </a:solidFill>
          </p:spPr>
          <p:txBody>
            <a:bodyPr/>
            <a:lstStyle/>
            <a:p>
              <a:endParaRPr lang="en-US"/>
            </a:p>
          </p:txBody>
        </p:sp>
        <p:sp>
          <p:nvSpPr>
            <p:cNvPr id="5" name="TextBox 5"/>
            <p:cNvSpPr txBox="1"/>
            <p:nvPr/>
          </p:nvSpPr>
          <p:spPr>
            <a:xfrm>
              <a:off x="0" y="38100"/>
              <a:ext cx="1673421" cy="395615"/>
            </a:xfrm>
            <a:prstGeom prst="rect">
              <a:avLst/>
            </a:prstGeom>
          </p:spPr>
          <p:txBody>
            <a:bodyPr lIns="50800" tIns="50800" rIns="50800" bIns="50800" rtlCol="0" anchor="ctr"/>
            <a:lstStyle/>
            <a:p>
              <a:pPr algn="ctr">
                <a:lnSpc>
                  <a:spcPts val="2400"/>
                </a:lnSpc>
              </a:pPr>
              <a:endParaRPr/>
            </a:p>
          </p:txBody>
        </p:sp>
      </p:grpSp>
      <p:sp>
        <p:nvSpPr>
          <p:cNvPr id="6" name="TextBox 6"/>
          <p:cNvSpPr txBox="1"/>
          <p:nvPr/>
        </p:nvSpPr>
        <p:spPr>
          <a:xfrm>
            <a:off x="5967115" y="4133513"/>
            <a:ext cx="6353770" cy="1560829"/>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49DA0"/>
        </a:solidFill>
        <a:effectLst/>
      </p:bgPr>
    </p:bg>
    <p:spTree>
      <p:nvGrpSpPr>
        <p:cNvPr id="1" name=""/>
        <p:cNvGrpSpPr/>
        <p:nvPr/>
      </p:nvGrpSpPr>
      <p:grpSpPr>
        <a:xfrm>
          <a:off x="0" y="0"/>
          <a:ext cx="0" cy="0"/>
          <a:chOff x="0" y="0"/>
          <a:chExt cx="0" cy="0"/>
        </a:xfrm>
      </p:grpSpPr>
      <p:grpSp>
        <p:nvGrpSpPr>
          <p:cNvPr id="2" name="Group 2"/>
          <p:cNvGrpSpPr/>
          <p:nvPr/>
        </p:nvGrpSpPr>
        <p:grpSpPr>
          <a:xfrm>
            <a:off x="221370" y="170143"/>
            <a:ext cx="17913458" cy="9946714"/>
            <a:chOff x="0" y="0"/>
            <a:chExt cx="4717948" cy="2619711"/>
          </a:xfrm>
        </p:grpSpPr>
        <p:sp>
          <p:nvSpPr>
            <p:cNvPr id="3" name="Freeform 3">
              <a:extLst>
                <a:ext uri="{C183D7F6-B498-43B3-948B-1728B52AA6E4}">
                  <adec:decorative xmlns:adec="http://schemas.microsoft.com/office/drawing/2017/decorative" val="1"/>
                </a:ext>
              </a:extLst>
            </p:cNvPr>
            <p:cNvSpPr/>
            <p:nvPr/>
          </p:nvSpPr>
          <p:spPr>
            <a:xfrm>
              <a:off x="0" y="0"/>
              <a:ext cx="4717948" cy="2619711"/>
            </a:xfrm>
            <a:custGeom>
              <a:avLst/>
              <a:gdLst/>
              <a:ahLst/>
              <a:cxnLst/>
              <a:rect l="l" t="t" r="r" b="b"/>
              <a:pathLst>
                <a:path w="4717948" h="2619711">
                  <a:moveTo>
                    <a:pt x="0" y="0"/>
                  </a:moveTo>
                  <a:lnTo>
                    <a:pt x="4717948" y="0"/>
                  </a:lnTo>
                  <a:lnTo>
                    <a:pt x="4717948" y="2619711"/>
                  </a:lnTo>
                  <a:lnTo>
                    <a:pt x="0" y="2619711"/>
                  </a:lnTo>
                  <a:close/>
                </a:path>
              </a:pathLst>
            </a:custGeom>
            <a:solidFill>
              <a:srgbClr val="FFFFFF"/>
            </a:solidFill>
          </p:spPr>
          <p:txBody>
            <a:bodyPr/>
            <a:lstStyle/>
            <a:p>
              <a:endParaRPr lang="en-US"/>
            </a:p>
          </p:txBody>
        </p:sp>
        <p:sp>
          <p:nvSpPr>
            <p:cNvPr id="4" name="TextBox 4"/>
            <p:cNvSpPr txBox="1"/>
            <p:nvPr/>
          </p:nvSpPr>
          <p:spPr>
            <a:xfrm>
              <a:off x="0" y="-19050"/>
              <a:ext cx="4717948" cy="2638761"/>
            </a:xfrm>
            <a:prstGeom prst="rect">
              <a:avLst/>
            </a:prstGeom>
          </p:spPr>
          <p:txBody>
            <a:bodyPr lIns="50800" tIns="50800" rIns="50800" bIns="50800" rtlCol="0" anchor="ctr"/>
            <a:lstStyle/>
            <a:p>
              <a:pPr algn="ctr">
                <a:lnSpc>
                  <a:spcPts val="2500"/>
                </a:lnSpc>
              </a:pPr>
              <a:endParaRPr/>
            </a:p>
          </p:txBody>
        </p:sp>
      </p:grpSp>
      <p:sp>
        <p:nvSpPr>
          <p:cNvPr id="5" name="Freeform 5"/>
          <p:cNvSpPr/>
          <p:nvPr/>
        </p:nvSpPr>
        <p:spPr>
          <a:xfrm>
            <a:off x="221370" y="6657091"/>
            <a:ext cx="17913458" cy="3459766"/>
          </a:xfrm>
          <a:custGeom>
            <a:avLst/>
            <a:gdLst/>
            <a:ahLst/>
            <a:cxnLst/>
            <a:rect l="l" t="t" r="r" b="b"/>
            <a:pathLst>
              <a:path w="17913458" h="3459766">
                <a:moveTo>
                  <a:pt x="0" y="0"/>
                </a:moveTo>
                <a:lnTo>
                  <a:pt x="17913458" y="0"/>
                </a:lnTo>
                <a:lnTo>
                  <a:pt x="17913458" y="3459766"/>
                </a:lnTo>
                <a:lnTo>
                  <a:pt x="0" y="3459766"/>
                </a:lnTo>
                <a:lnTo>
                  <a:pt x="0" y="0"/>
                </a:lnTo>
                <a:close/>
              </a:path>
            </a:pathLst>
          </a:custGeom>
          <a:blipFill>
            <a:blip r:embed="rId2"/>
            <a:stretch>
              <a:fillRect l="-1235" t="-115555" r="-855" b="-136838"/>
            </a:stretch>
          </a:blipFill>
        </p:spPr>
        <p:txBody>
          <a:bodyPr/>
          <a:lstStyle/>
          <a:p>
            <a:endParaRPr lang="en-US"/>
          </a:p>
        </p:txBody>
      </p:sp>
      <p:sp>
        <p:nvSpPr>
          <p:cNvPr id="6" name="TextBox 6"/>
          <p:cNvSpPr txBox="1"/>
          <p:nvPr/>
        </p:nvSpPr>
        <p:spPr>
          <a:xfrm>
            <a:off x="559324" y="400317"/>
            <a:ext cx="17206837" cy="1671965"/>
          </a:xfrm>
          <a:prstGeom prst="rect">
            <a:avLst/>
          </a:prstGeom>
        </p:spPr>
        <p:txBody>
          <a:bodyPr lIns="0" tIns="0" rIns="0" bIns="0" rtlCol="0" anchor="t">
            <a:spAutoFit/>
          </a:bodyPr>
          <a:lstStyle/>
          <a:p>
            <a:pPr algn="l">
              <a:lnSpc>
                <a:spcPts val="6500"/>
              </a:lnSpc>
            </a:pPr>
            <a:r>
              <a:rPr lang="en-US" sz="6500" spc="-195">
                <a:solidFill>
                  <a:srgbClr val="3A6B7D"/>
                </a:solidFill>
                <a:latin typeface="DM Sans"/>
                <a:ea typeface="DM Sans"/>
                <a:cs typeface="DM Sans"/>
                <a:sym typeface="DM Sans"/>
              </a:rPr>
              <a:t>The Importance of BC’s Intertidal Ecosystem</a:t>
            </a:r>
          </a:p>
          <a:p>
            <a:pPr marL="0" lvl="0" indent="0" algn="l">
              <a:lnSpc>
                <a:spcPts val="6500"/>
              </a:lnSpc>
            </a:pPr>
            <a:endParaRPr lang="en-US" sz="6500" spc="-195">
              <a:solidFill>
                <a:srgbClr val="3A6B7D"/>
              </a:solidFill>
              <a:latin typeface="DM Sans"/>
              <a:ea typeface="DM Sans"/>
              <a:cs typeface="DM Sans"/>
              <a:sym typeface="DM Sans"/>
            </a:endParaRPr>
          </a:p>
        </p:txBody>
      </p:sp>
      <p:sp>
        <p:nvSpPr>
          <p:cNvPr id="7" name="TextBox 7"/>
          <p:cNvSpPr txBox="1"/>
          <p:nvPr/>
        </p:nvSpPr>
        <p:spPr>
          <a:xfrm>
            <a:off x="559324" y="1488276"/>
            <a:ext cx="16980285" cy="3215640"/>
          </a:xfrm>
          <a:prstGeom prst="rect">
            <a:avLst/>
          </a:prstGeom>
        </p:spPr>
        <p:txBody>
          <a:bodyPr lIns="0" tIns="0" rIns="0" bIns="0" rtlCol="0" anchor="t">
            <a:spAutoFit/>
          </a:bodyPr>
          <a:lstStyle/>
          <a:p>
            <a:pPr algn="l">
              <a:lnSpc>
                <a:spcPts val="3599"/>
              </a:lnSpc>
              <a:spcBef>
                <a:spcPct val="0"/>
              </a:spcBef>
            </a:pPr>
            <a:r>
              <a:rPr lang="en-US" sz="3599" spc="-107">
                <a:solidFill>
                  <a:srgbClr val="3A6B7D"/>
                </a:solidFill>
                <a:latin typeface="DM Sans"/>
                <a:ea typeface="DM Sans"/>
                <a:cs typeface="DM Sans"/>
                <a:sym typeface="DM Sans"/>
              </a:rPr>
              <a:t>The intertidal zone on the west coast of North America, including BC, is home to the largest biodiversity of intertidal marine organisms in the world. 2</a:t>
            </a:r>
          </a:p>
          <a:p>
            <a:pPr algn="l">
              <a:lnSpc>
                <a:spcPts val="3599"/>
              </a:lnSpc>
              <a:spcBef>
                <a:spcPct val="0"/>
              </a:spcBef>
            </a:pPr>
            <a:endParaRPr lang="en-US" sz="3599" spc="-107">
              <a:solidFill>
                <a:srgbClr val="3A6B7D"/>
              </a:solidFill>
              <a:latin typeface="DM Sans"/>
              <a:ea typeface="DM Sans"/>
              <a:cs typeface="DM Sans"/>
              <a:sym typeface="DM Sans"/>
            </a:endParaRPr>
          </a:p>
          <a:p>
            <a:pPr algn="l">
              <a:lnSpc>
                <a:spcPts val="3599"/>
              </a:lnSpc>
            </a:pPr>
            <a:endParaRPr lang="en-US" sz="3599" spc="-107">
              <a:solidFill>
                <a:srgbClr val="3A6B7D"/>
              </a:solidFill>
              <a:latin typeface="DM Sans"/>
              <a:ea typeface="DM Sans"/>
              <a:cs typeface="DM Sans"/>
              <a:sym typeface="DM Sans"/>
            </a:endParaRPr>
          </a:p>
          <a:p>
            <a:pPr algn="just">
              <a:lnSpc>
                <a:spcPts val="3599"/>
              </a:lnSpc>
            </a:pPr>
            <a:endParaRPr lang="en-US" sz="3599" spc="-107">
              <a:solidFill>
                <a:srgbClr val="3A6B7D"/>
              </a:solidFill>
              <a:latin typeface="DM Sans"/>
              <a:ea typeface="DM Sans"/>
              <a:cs typeface="DM Sans"/>
              <a:sym typeface="DM Sans"/>
            </a:endParaRPr>
          </a:p>
          <a:p>
            <a:pPr algn="ctr">
              <a:lnSpc>
                <a:spcPts val="3599"/>
              </a:lnSpc>
              <a:spcBef>
                <a:spcPct val="0"/>
              </a:spcBef>
            </a:pPr>
            <a:endParaRPr lang="en-US" sz="3599" spc="-107">
              <a:solidFill>
                <a:srgbClr val="3A6B7D"/>
              </a:solidFill>
              <a:latin typeface="DM Sans"/>
              <a:ea typeface="DM Sans"/>
              <a:cs typeface="DM Sans"/>
              <a:sym typeface="DM Sans"/>
            </a:endParaRPr>
          </a:p>
          <a:p>
            <a:pPr algn="ctr">
              <a:lnSpc>
                <a:spcPts val="3599"/>
              </a:lnSpc>
              <a:spcBef>
                <a:spcPct val="0"/>
              </a:spcBef>
            </a:pPr>
            <a:endParaRPr lang="en-US" sz="3599" spc="-107">
              <a:solidFill>
                <a:srgbClr val="3A6B7D"/>
              </a:solidFill>
              <a:latin typeface="DM Sans"/>
              <a:ea typeface="DM Sans"/>
              <a:cs typeface="DM Sans"/>
              <a:sym typeface="DM Sans"/>
            </a:endParaRPr>
          </a:p>
        </p:txBody>
      </p:sp>
      <p:sp>
        <p:nvSpPr>
          <p:cNvPr id="8" name="TextBox 8"/>
          <p:cNvSpPr txBox="1"/>
          <p:nvPr/>
        </p:nvSpPr>
        <p:spPr>
          <a:xfrm>
            <a:off x="559324" y="2794966"/>
            <a:ext cx="16980285" cy="3672840"/>
          </a:xfrm>
          <a:prstGeom prst="rect">
            <a:avLst/>
          </a:prstGeom>
        </p:spPr>
        <p:txBody>
          <a:bodyPr lIns="0" tIns="0" rIns="0" bIns="0" rtlCol="0" anchor="t">
            <a:spAutoFit/>
          </a:bodyPr>
          <a:lstStyle/>
          <a:p>
            <a:pPr algn="l">
              <a:lnSpc>
                <a:spcPts val="3599"/>
              </a:lnSpc>
            </a:pPr>
            <a:r>
              <a:rPr lang="en-US" sz="3599" spc="-107">
                <a:solidFill>
                  <a:srgbClr val="3A6B7D"/>
                </a:solidFill>
                <a:latin typeface="DM Sans"/>
                <a:ea typeface="DM Sans"/>
                <a:cs typeface="DM Sans"/>
                <a:sym typeface="DM Sans"/>
              </a:rPr>
              <a:t>This is due to: </a:t>
            </a:r>
          </a:p>
          <a:p>
            <a:pPr algn="l">
              <a:lnSpc>
                <a:spcPts val="3599"/>
              </a:lnSpc>
            </a:pPr>
            <a:endParaRPr lang="en-US" sz="3599" spc="-107">
              <a:solidFill>
                <a:srgbClr val="3A6B7D"/>
              </a:solidFill>
              <a:latin typeface="DM Sans"/>
              <a:ea typeface="DM Sans"/>
              <a:cs typeface="DM Sans"/>
              <a:sym typeface="DM Sans"/>
            </a:endParaRPr>
          </a:p>
          <a:p>
            <a:pPr marL="777240" lvl="1" indent="-388620" algn="l">
              <a:lnSpc>
                <a:spcPts val="3599"/>
              </a:lnSpc>
              <a:spcBef>
                <a:spcPct val="0"/>
              </a:spcBef>
              <a:buFont typeface="Arial"/>
              <a:buChar char="•"/>
            </a:pPr>
            <a:r>
              <a:rPr lang="en-US" sz="3599" spc="-107">
                <a:solidFill>
                  <a:srgbClr val="3A6B7D"/>
                </a:solidFill>
                <a:latin typeface="DM Sans"/>
                <a:ea typeface="DM Sans"/>
                <a:cs typeface="DM Sans"/>
                <a:sym typeface="DM Sans"/>
              </a:rPr>
              <a:t>Mild, moist temperatures throughout the year </a:t>
            </a:r>
          </a:p>
          <a:p>
            <a:pPr algn="l">
              <a:lnSpc>
                <a:spcPts val="3599"/>
              </a:lnSpc>
              <a:spcBef>
                <a:spcPct val="0"/>
              </a:spcBef>
            </a:pPr>
            <a:endParaRPr lang="en-US" sz="3599" spc="-107">
              <a:solidFill>
                <a:srgbClr val="3A6B7D"/>
              </a:solidFill>
              <a:latin typeface="DM Sans"/>
              <a:ea typeface="DM Sans"/>
              <a:cs typeface="DM Sans"/>
              <a:sym typeface="DM Sans"/>
            </a:endParaRPr>
          </a:p>
          <a:p>
            <a:pPr marL="777240" lvl="1" indent="-388620" algn="l">
              <a:lnSpc>
                <a:spcPts val="3599"/>
              </a:lnSpc>
              <a:spcBef>
                <a:spcPct val="0"/>
              </a:spcBef>
              <a:buFont typeface="Arial"/>
              <a:buChar char="•"/>
            </a:pPr>
            <a:r>
              <a:rPr lang="en-US" sz="3599" spc="-107">
                <a:solidFill>
                  <a:srgbClr val="3A6B7D"/>
                </a:solidFill>
                <a:latin typeface="DM Sans"/>
                <a:ea typeface="DM Sans"/>
                <a:cs typeface="DM Sans"/>
                <a:sym typeface="DM Sans"/>
              </a:rPr>
              <a:t>Upwelling currents bring nutrient-dense water to shallower areas1</a:t>
            </a:r>
          </a:p>
          <a:p>
            <a:pPr algn="l">
              <a:lnSpc>
                <a:spcPts val="3599"/>
              </a:lnSpc>
              <a:spcBef>
                <a:spcPct val="0"/>
              </a:spcBef>
            </a:pPr>
            <a:endParaRPr lang="en-US" sz="3599" spc="-107">
              <a:solidFill>
                <a:srgbClr val="3A6B7D"/>
              </a:solidFill>
              <a:latin typeface="DM Sans"/>
              <a:ea typeface="DM Sans"/>
              <a:cs typeface="DM Sans"/>
              <a:sym typeface="DM Sans"/>
            </a:endParaRPr>
          </a:p>
          <a:p>
            <a:pPr marL="777240" lvl="1" indent="-388620" algn="l">
              <a:lnSpc>
                <a:spcPts val="3599"/>
              </a:lnSpc>
              <a:spcBef>
                <a:spcPct val="0"/>
              </a:spcBef>
              <a:buFont typeface="Arial"/>
              <a:buChar char="•"/>
            </a:pPr>
            <a:r>
              <a:rPr lang="en-US" sz="3599" spc="-107">
                <a:solidFill>
                  <a:srgbClr val="3A6B7D"/>
                </a:solidFill>
                <a:latin typeface="DM Sans"/>
                <a:ea typeface="DM Sans"/>
                <a:cs typeface="DM Sans"/>
                <a:sym typeface="DM Sans"/>
              </a:rPr>
              <a:t>Good rocky substrate for organisms to attach1,2</a:t>
            </a:r>
          </a:p>
          <a:p>
            <a:pPr algn="ctr">
              <a:lnSpc>
                <a:spcPts val="3599"/>
              </a:lnSpc>
              <a:spcBef>
                <a:spcPct val="0"/>
              </a:spcBef>
            </a:pPr>
            <a:endParaRPr lang="en-US" sz="3599" spc="-107">
              <a:solidFill>
                <a:srgbClr val="3A6B7D"/>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A97CB"/>
        </a:solidFill>
        <a:effectLst/>
      </p:bgPr>
    </p:bg>
    <p:spTree>
      <p:nvGrpSpPr>
        <p:cNvPr id="1" name=""/>
        <p:cNvGrpSpPr/>
        <p:nvPr/>
      </p:nvGrpSpPr>
      <p:grpSpPr>
        <a:xfrm>
          <a:off x="0" y="0"/>
          <a:ext cx="0" cy="0"/>
          <a:chOff x="0" y="0"/>
          <a:chExt cx="0" cy="0"/>
        </a:xfrm>
      </p:grpSpPr>
      <p:grpSp>
        <p:nvGrpSpPr>
          <p:cNvPr id="2" name="Group 2"/>
          <p:cNvGrpSpPr/>
          <p:nvPr/>
        </p:nvGrpSpPr>
        <p:grpSpPr>
          <a:xfrm>
            <a:off x="206934" y="276492"/>
            <a:ext cx="17814014" cy="9738574"/>
            <a:chOff x="0" y="0"/>
            <a:chExt cx="4691757" cy="2564892"/>
          </a:xfrm>
        </p:grpSpPr>
        <p:sp>
          <p:nvSpPr>
            <p:cNvPr id="3" name="Freeform 3">
              <a:extLst>
                <a:ext uri="{C183D7F6-B498-43B3-948B-1728B52AA6E4}">
                  <adec:decorative xmlns:adec="http://schemas.microsoft.com/office/drawing/2017/decorative" val="1"/>
                </a:ext>
              </a:extLst>
            </p:cNvPr>
            <p:cNvSpPr/>
            <p:nvPr/>
          </p:nvSpPr>
          <p:spPr>
            <a:xfrm>
              <a:off x="0" y="0"/>
              <a:ext cx="4691757" cy="2564892"/>
            </a:xfrm>
            <a:custGeom>
              <a:avLst/>
              <a:gdLst/>
              <a:ahLst/>
              <a:cxnLst/>
              <a:rect l="l" t="t" r="r" b="b"/>
              <a:pathLst>
                <a:path w="4691757" h="2564892">
                  <a:moveTo>
                    <a:pt x="0" y="0"/>
                  </a:moveTo>
                  <a:lnTo>
                    <a:pt x="4691757" y="0"/>
                  </a:lnTo>
                  <a:lnTo>
                    <a:pt x="4691757" y="2564892"/>
                  </a:lnTo>
                  <a:lnTo>
                    <a:pt x="0" y="2564892"/>
                  </a:lnTo>
                  <a:close/>
                </a:path>
              </a:pathLst>
            </a:custGeom>
            <a:solidFill>
              <a:srgbClr val="FFFFFF"/>
            </a:solidFill>
          </p:spPr>
          <p:txBody>
            <a:bodyPr/>
            <a:lstStyle/>
            <a:p>
              <a:endParaRPr lang="en-US"/>
            </a:p>
          </p:txBody>
        </p:sp>
        <p:sp>
          <p:nvSpPr>
            <p:cNvPr id="4" name="TextBox 4"/>
            <p:cNvSpPr txBox="1"/>
            <p:nvPr/>
          </p:nvSpPr>
          <p:spPr>
            <a:xfrm>
              <a:off x="0" y="-19050"/>
              <a:ext cx="4691757" cy="2583942"/>
            </a:xfrm>
            <a:prstGeom prst="rect">
              <a:avLst/>
            </a:prstGeom>
          </p:spPr>
          <p:txBody>
            <a:bodyPr lIns="50800" tIns="50800" rIns="50800" bIns="50800" rtlCol="0" anchor="ctr"/>
            <a:lstStyle/>
            <a:p>
              <a:pPr algn="ctr">
                <a:lnSpc>
                  <a:spcPts val="2500"/>
                </a:lnSpc>
              </a:pPr>
              <a:endParaRPr/>
            </a:p>
          </p:txBody>
        </p:sp>
      </p:grpSp>
      <p:sp>
        <p:nvSpPr>
          <p:cNvPr id="5" name="Freeform 5"/>
          <p:cNvSpPr/>
          <p:nvPr/>
        </p:nvSpPr>
        <p:spPr>
          <a:xfrm>
            <a:off x="11256104" y="1877775"/>
            <a:ext cx="6003196" cy="5973180"/>
          </a:xfrm>
          <a:custGeom>
            <a:avLst/>
            <a:gdLst/>
            <a:ahLst/>
            <a:cxnLst/>
            <a:rect l="l" t="t" r="r" b="b"/>
            <a:pathLst>
              <a:path w="6003196" h="5973180">
                <a:moveTo>
                  <a:pt x="0" y="0"/>
                </a:moveTo>
                <a:lnTo>
                  <a:pt x="6003196" y="0"/>
                </a:lnTo>
                <a:lnTo>
                  <a:pt x="6003196" y="5973180"/>
                </a:lnTo>
                <a:lnTo>
                  <a:pt x="0" y="5973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571500" y="2674619"/>
            <a:ext cx="8420100" cy="609600"/>
          </a:xfrm>
          <a:prstGeom prst="rect">
            <a:avLst/>
          </a:prstGeom>
        </p:spPr>
        <p:txBody>
          <a:bodyPr lIns="0" tIns="0" rIns="0" bIns="0" rtlCol="0" anchor="t">
            <a:spAutoFit/>
          </a:bodyPr>
          <a:lstStyle/>
          <a:p>
            <a:pPr marL="0" lvl="0" indent="0" algn="l">
              <a:lnSpc>
                <a:spcPts val="4500"/>
              </a:lnSpc>
            </a:pPr>
            <a:r>
              <a:rPr lang="en-US" sz="4500" b="1" spc="-135">
                <a:solidFill>
                  <a:srgbClr val="3A6B7D"/>
                </a:solidFill>
                <a:latin typeface="DM Sans Bold"/>
                <a:ea typeface="DM Sans Bold"/>
                <a:cs typeface="DM Sans Bold"/>
                <a:sym typeface="DM Sans Bold"/>
              </a:rPr>
              <a:t>Global Warming</a:t>
            </a:r>
          </a:p>
        </p:txBody>
      </p:sp>
      <p:sp>
        <p:nvSpPr>
          <p:cNvPr id="7" name="TextBox 7"/>
          <p:cNvSpPr txBox="1"/>
          <p:nvPr/>
        </p:nvSpPr>
        <p:spPr>
          <a:xfrm>
            <a:off x="571500" y="676275"/>
            <a:ext cx="8420100" cy="1571625"/>
          </a:xfrm>
          <a:prstGeom prst="rect">
            <a:avLst/>
          </a:prstGeom>
        </p:spPr>
        <p:txBody>
          <a:bodyPr lIns="0" tIns="0" rIns="0" bIns="0" rtlCol="0" anchor="t">
            <a:spAutoFit/>
          </a:bodyPr>
          <a:lstStyle/>
          <a:p>
            <a:pPr marL="0" lvl="0" indent="0" algn="l">
              <a:lnSpc>
                <a:spcPts val="6000"/>
              </a:lnSpc>
            </a:pPr>
            <a:r>
              <a:rPr lang="en-US" sz="6000" spc="-179">
                <a:solidFill>
                  <a:srgbClr val="3A6B7D"/>
                </a:solidFill>
                <a:latin typeface="DM Sans"/>
                <a:ea typeface="DM Sans"/>
                <a:cs typeface="DM Sans"/>
                <a:sym typeface="DM Sans"/>
              </a:rPr>
              <a:t>Threats to the Intertidal Zone</a:t>
            </a:r>
          </a:p>
        </p:txBody>
      </p:sp>
      <p:sp>
        <p:nvSpPr>
          <p:cNvPr id="8" name="TextBox 8"/>
          <p:cNvSpPr txBox="1"/>
          <p:nvPr/>
        </p:nvSpPr>
        <p:spPr>
          <a:xfrm>
            <a:off x="206934" y="3693794"/>
            <a:ext cx="9829615" cy="904240"/>
          </a:xfrm>
          <a:prstGeom prst="rect">
            <a:avLst/>
          </a:prstGeom>
        </p:spPr>
        <p:txBody>
          <a:bodyPr lIns="0" tIns="0" rIns="0" bIns="0" rtlCol="0" anchor="t">
            <a:spAutoFit/>
          </a:bodyPr>
          <a:lstStyle/>
          <a:p>
            <a:pPr marL="755651" lvl="1" indent="-377825" algn="l">
              <a:lnSpc>
                <a:spcPts val="3500"/>
              </a:lnSpc>
              <a:buFont typeface="Arial"/>
              <a:buChar char="•"/>
            </a:pPr>
            <a:r>
              <a:rPr lang="en-US" sz="3500" spc="-105">
                <a:solidFill>
                  <a:srgbClr val="3A6B7D"/>
                </a:solidFill>
                <a:latin typeface="DM Sans"/>
                <a:ea typeface="DM Sans"/>
                <a:cs typeface="DM Sans"/>
                <a:sym typeface="DM Sans"/>
              </a:rPr>
              <a:t>Ocean temperatures are predicted to increase 1 °C per century 1</a:t>
            </a:r>
          </a:p>
        </p:txBody>
      </p:sp>
      <p:sp>
        <p:nvSpPr>
          <p:cNvPr id="9" name="TextBox 9"/>
          <p:cNvSpPr txBox="1"/>
          <p:nvPr/>
        </p:nvSpPr>
        <p:spPr>
          <a:xfrm>
            <a:off x="206934" y="5001895"/>
            <a:ext cx="10088229" cy="1689101"/>
          </a:xfrm>
          <a:prstGeom prst="rect">
            <a:avLst/>
          </a:prstGeom>
        </p:spPr>
        <p:txBody>
          <a:bodyPr lIns="0" tIns="0" rIns="0" bIns="0" rtlCol="0" anchor="t">
            <a:spAutoFit/>
          </a:bodyPr>
          <a:lstStyle/>
          <a:p>
            <a:pPr marL="755651" lvl="1" indent="-377825" algn="l">
              <a:lnSpc>
                <a:spcPts val="3500"/>
              </a:lnSpc>
              <a:buFont typeface="Arial"/>
              <a:buChar char="•"/>
            </a:pPr>
            <a:r>
              <a:rPr lang="en-US" sz="3500" spc="-105">
                <a:solidFill>
                  <a:srgbClr val="3A6B7D"/>
                </a:solidFill>
                <a:latin typeface="DM Sans"/>
                <a:ea typeface="DM Sans"/>
                <a:cs typeface="DM Sans"/>
                <a:sym typeface="DM Sans"/>
              </a:rPr>
              <a:t>With the twice-daily exposure to air temperature in the intertidal zone, animals must tolerate hotter air and water temperatures 1</a:t>
            </a:r>
          </a:p>
          <a:p>
            <a:pPr algn="ctr">
              <a:lnSpc>
                <a:spcPts val="2900"/>
              </a:lnSpc>
              <a:spcBef>
                <a:spcPct val="0"/>
              </a:spcBef>
            </a:pPr>
            <a:endParaRPr lang="en-US" sz="3500" spc="-105">
              <a:solidFill>
                <a:srgbClr val="3A6B7D"/>
              </a:solidFill>
              <a:latin typeface="DM Sans"/>
              <a:ea typeface="DM Sans"/>
              <a:cs typeface="DM Sans"/>
              <a:sym typeface="DM Sans"/>
            </a:endParaRPr>
          </a:p>
        </p:txBody>
      </p:sp>
      <p:sp>
        <p:nvSpPr>
          <p:cNvPr id="10" name="TextBox 10"/>
          <p:cNvSpPr txBox="1"/>
          <p:nvPr/>
        </p:nvSpPr>
        <p:spPr>
          <a:xfrm>
            <a:off x="206934" y="6744335"/>
            <a:ext cx="10088229" cy="1689101"/>
          </a:xfrm>
          <a:prstGeom prst="rect">
            <a:avLst/>
          </a:prstGeom>
        </p:spPr>
        <p:txBody>
          <a:bodyPr lIns="0" tIns="0" rIns="0" bIns="0" rtlCol="0" anchor="t">
            <a:spAutoFit/>
          </a:bodyPr>
          <a:lstStyle/>
          <a:p>
            <a:pPr marL="755651" lvl="1" indent="-377825" algn="l">
              <a:lnSpc>
                <a:spcPts val="3500"/>
              </a:lnSpc>
              <a:buFont typeface="Arial"/>
              <a:buChar char="•"/>
            </a:pPr>
            <a:r>
              <a:rPr lang="en-US" sz="3500" spc="-105">
                <a:solidFill>
                  <a:srgbClr val="3A6B7D"/>
                </a:solidFill>
                <a:latin typeface="DM Sans"/>
                <a:ea typeface="DM Sans"/>
                <a:cs typeface="DM Sans"/>
                <a:sym typeface="DM Sans"/>
              </a:rPr>
              <a:t>Therefore, intertidal organisms could serve as critical markers for how climate change is affecting this ecosystem </a:t>
            </a:r>
          </a:p>
          <a:p>
            <a:pPr algn="ctr">
              <a:lnSpc>
                <a:spcPts val="2900"/>
              </a:lnSpc>
              <a:spcBef>
                <a:spcPct val="0"/>
              </a:spcBef>
            </a:pPr>
            <a:endParaRPr lang="en-US" sz="3500" spc="-105">
              <a:solidFill>
                <a:srgbClr val="3A6B7D"/>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54926" y="6521348"/>
            <a:ext cx="4637230" cy="3709784"/>
          </a:xfrm>
          <a:custGeom>
            <a:avLst/>
            <a:gdLst/>
            <a:ahLst/>
            <a:cxnLst/>
            <a:rect l="l" t="t" r="r" b="b"/>
            <a:pathLst>
              <a:path w="4637230" h="3709784">
                <a:moveTo>
                  <a:pt x="0" y="0"/>
                </a:moveTo>
                <a:lnTo>
                  <a:pt x="4637230" y="0"/>
                </a:lnTo>
                <a:lnTo>
                  <a:pt x="4637230" y="3709784"/>
                </a:lnTo>
                <a:lnTo>
                  <a:pt x="0" y="3709784"/>
                </a:lnTo>
                <a:lnTo>
                  <a:pt x="0" y="0"/>
                </a:lnTo>
                <a:close/>
              </a:path>
            </a:pathLst>
          </a:custGeom>
          <a:blipFill>
            <a:blip r:embed="rId2"/>
            <a:stretch>
              <a:fillRect/>
            </a:stretch>
          </a:blipFill>
        </p:spPr>
        <p:txBody>
          <a:bodyPr/>
          <a:lstStyle/>
          <a:p>
            <a:endParaRPr lang="en-US"/>
          </a:p>
        </p:txBody>
      </p:sp>
      <p:sp>
        <p:nvSpPr>
          <p:cNvPr id="3" name="Freeform 3"/>
          <p:cNvSpPr/>
          <p:nvPr/>
        </p:nvSpPr>
        <p:spPr>
          <a:xfrm rot="-490892">
            <a:off x="9926746" y="3519656"/>
            <a:ext cx="2156222" cy="3976258"/>
          </a:xfrm>
          <a:custGeom>
            <a:avLst/>
            <a:gdLst/>
            <a:ahLst/>
            <a:cxnLst/>
            <a:rect l="l" t="t" r="r" b="b"/>
            <a:pathLst>
              <a:path w="2156222" h="3976258">
                <a:moveTo>
                  <a:pt x="0" y="0"/>
                </a:moveTo>
                <a:lnTo>
                  <a:pt x="2156222" y="0"/>
                </a:lnTo>
                <a:lnTo>
                  <a:pt x="2156222" y="3976259"/>
                </a:lnTo>
                <a:lnTo>
                  <a:pt x="0" y="3976259"/>
                </a:lnTo>
                <a:lnTo>
                  <a:pt x="0" y="0"/>
                </a:lnTo>
                <a:close/>
              </a:path>
            </a:pathLst>
          </a:custGeom>
          <a:blipFill>
            <a:blip r:embed="rId3"/>
            <a:stretch>
              <a:fillRect/>
            </a:stretch>
          </a:blipFill>
        </p:spPr>
        <p:txBody>
          <a:bodyPr/>
          <a:lstStyle/>
          <a:p>
            <a:endParaRPr lang="en-US"/>
          </a:p>
        </p:txBody>
      </p:sp>
      <p:sp>
        <p:nvSpPr>
          <p:cNvPr id="4" name="Freeform 4"/>
          <p:cNvSpPr/>
          <p:nvPr/>
        </p:nvSpPr>
        <p:spPr>
          <a:xfrm>
            <a:off x="8957679" y="394627"/>
            <a:ext cx="2560380" cy="2306038"/>
          </a:xfrm>
          <a:custGeom>
            <a:avLst/>
            <a:gdLst/>
            <a:ahLst/>
            <a:cxnLst/>
            <a:rect l="l" t="t" r="r" b="b"/>
            <a:pathLst>
              <a:path w="2560380" h="2306038">
                <a:moveTo>
                  <a:pt x="0" y="0"/>
                </a:moveTo>
                <a:lnTo>
                  <a:pt x="2560380" y="0"/>
                </a:lnTo>
                <a:lnTo>
                  <a:pt x="2560380" y="2306038"/>
                </a:lnTo>
                <a:lnTo>
                  <a:pt x="0" y="2306038"/>
                </a:lnTo>
                <a:lnTo>
                  <a:pt x="0" y="0"/>
                </a:lnTo>
                <a:close/>
              </a:path>
            </a:pathLst>
          </a:custGeom>
          <a:blipFill>
            <a:blip r:embed="rId4"/>
            <a:stretch>
              <a:fillRect/>
            </a:stretch>
          </a:blipFill>
        </p:spPr>
        <p:txBody>
          <a:bodyPr/>
          <a:lstStyle/>
          <a:p>
            <a:endParaRPr lang="en-US"/>
          </a:p>
        </p:txBody>
      </p:sp>
      <p:sp>
        <p:nvSpPr>
          <p:cNvPr id="5" name="Freeform 5"/>
          <p:cNvSpPr/>
          <p:nvPr/>
        </p:nvSpPr>
        <p:spPr>
          <a:xfrm>
            <a:off x="14326104" y="1341349"/>
            <a:ext cx="3759061" cy="3404433"/>
          </a:xfrm>
          <a:custGeom>
            <a:avLst/>
            <a:gdLst/>
            <a:ahLst/>
            <a:cxnLst/>
            <a:rect l="l" t="t" r="r" b="b"/>
            <a:pathLst>
              <a:path w="3759061" h="3404433">
                <a:moveTo>
                  <a:pt x="0" y="0"/>
                </a:moveTo>
                <a:lnTo>
                  <a:pt x="3759062" y="0"/>
                </a:lnTo>
                <a:lnTo>
                  <a:pt x="3759062" y="3404433"/>
                </a:lnTo>
                <a:lnTo>
                  <a:pt x="0" y="3404433"/>
                </a:lnTo>
                <a:lnTo>
                  <a:pt x="0" y="0"/>
                </a:lnTo>
                <a:close/>
              </a:path>
            </a:pathLst>
          </a:custGeom>
          <a:blipFill>
            <a:blip r:embed="rId5"/>
            <a:stretch>
              <a:fillRect/>
            </a:stretch>
          </a:blipFill>
        </p:spPr>
        <p:txBody>
          <a:bodyPr/>
          <a:lstStyle/>
          <a:p>
            <a:endParaRPr lang="en-US"/>
          </a:p>
        </p:txBody>
      </p:sp>
      <p:sp>
        <p:nvSpPr>
          <p:cNvPr id="6" name="Freeform 6"/>
          <p:cNvSpPr/>
          <p:nvPr/>
        </p:nvSpPr>
        <p:spPr>
          <a:xfrm>
            <a:off x="11862368" y="1333786"/>
            <a:ext cx="2303098" cy="1366879"/>
          </a:xfrm>
          <a:custGeom>
            <a:avLst/>
            <a:gdLst/>
            <a:ahLst/>
            <a:cxnLst/>
            <a:rect l="l" t="t" r="r" b="b"/>
            <a:pathLst>
              <a:path w="2303098" h="1366879">
                <a:moveTo>
                  <a:pt x="0" y="0"/>
                </a:moveTo>
                <a:lnTo>
                  <a:pt x="2303098" y="0"/>
                </a:lnTo>
                <a:lnTo>
                  <a:pt x="2303098" y="1366879"/>
                </a:lnTo>
                <a:lnTo>
                  <a:pt x="0" y="1366879"/>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200828" y="-234835"/>
            <a:ext cx="8175487" cy="10782208"/>
            <a:chOff x="0" y="0"/>
            <a:chExt cx="2153215" cy="2839759"/>
          </a:xfrm>
        </p:grpSpPr>
        <p:sp>
          <p:nvSpPr>
            <p:cNvPr id="8" name="Freeform 8">
              <a:extLst>
                <a:ext uri="{C183D7F6-B498-43B3-948B-1728B52AA6E4}">
                  <adec:decorative xmlns:adec="http://schemas.microsoft.com/office/drawing/2017/decorative" val="1"/>
                </a:ext>
              </a:extLst>
            </p:cNvPr>
            <p:cNvSpPr/>
            <p:nvPr/>
          </p:nvSpPr>
          <p:spPr>
            <a:xfrm>
              <a:off x="0" y="0"/>
              <a:ext cx="2153215" cy="2839759"/>
            </a:xfrm>
            <a:custGeom>
              <a:avLst/>
              <a:gdLst/>
              <a:ahLst/>
              <a:cxnLst/>
              <a:rect l="l" t="t" r="r" b="b"/>
              <a:pathLst>
                <a:path w="2153215" h="2839759">
                  <a:moveTo>
                    <a:pt x="17045" y="0"/>
                  </a:moveTo>
                  <a:lnTo>
                    <a:pt x="2136169" y="0"/>
                  </a:lnTo>
                  <a:cubicBezTo>
                    <a:pt x="2145583" y="0"/>
                    <a:pt x="2153215" y="7631"/>
                    <a:pt x="2153215" y="17045"/>
                  </a:cubicBezTo>
                  <a:lnTo>
                    <a:pt x="2153215" y="2822713"/>
                  </a:lnTo>
                  <a:cubicBezTo>
                    <a:pt x="2153215" y="2832127"/>
                    <a:pt x="2145583" y="2839759"/>
                    <a:pt x="2136169" y="2839759"/>
                  </a:cubicBezTo>
                  <a:lnTo>
                    <a:pt x="17045" y="2839759"/>
                  </a:lnTo>
                  <a:cubicBezTo>
                    <a:pt x="12525" y="2839759"/>
                    <a:pt x="8189" y="2837963"/>
                    <a:pt x="4992" y="2834766"/>
                  </a:cubicBezTo>
                  <a:cubicBezTo>
                    <a:pt x="1796" y="2831570"/>
                    <a:pt x="0" y="2827234"/>
                    <a:pt x="0" y="2822713"/>
                  </a:cubicBezTo>
                  <a:lnTo>
                    <a:pt x="0" y="17045"/>
                  </a:lnTo>
                  <a:cubicBezTo>
                    <a:pt x="0" y="7631"/>
                    <a:pt x="7631" y="0"/>
                    <a:pt x="17045" y="0"/>
                  </a:cubicBezTo>
                  <a:close/>
                </a:path>
              </a:pathLst>
            </a:custGeom>
            <a:solidFill>
              <a:srgbClr val="3A6B7D"/>
            </a:solidFill>
          </p:spPr>
          <p:txBody>
            <a:bodyPr/>
            <a:lstStyle/>
            <a:p>
              <a:endParaRPr lang="en-US"/>
            </a:p>
          </p:txBody>
        </p:sp>
        <p:sp>
          <p:nvSpPr>
            <p:cNvPr id="9" name="TextBox 9"/>
            <p:cNvSpPr txBox="1"/>
            <p:nvPr/>
          </p:nvSpPr>
          <p:spPr>
            <a:xfrm>
              <a:off x="0" y="-38100"/>
              <a:ext cx="2153215" cy="287785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159847" y="5771989"/>
            <a:ext cx="1099453" cy="1920171"/>
          </a:xfrm>
          <a:custGeom>
            <a:avLst/>
            <a:gdLst/>
            <a:ahLst/>
            <a:cxnLst/>
            <a:rect l="l" t="t" r="r" b="b"/>
            <a:pathLst>
              <a:path w="1099453" h="1920171">
                <a:moveTo>
                  <a:pt x="0" y="0"/>
                </a:moveTo>
                <a:lnTo>
                  <a:pt x="1099453" y="0"/>
                </a:lnTo>
                <a:lnTo>
                  <a:pt x="1099453" y="1920171"/>
                </a:lnTo>
                <a:lnTo>
                  <a:pt x="0" y="1920171"/>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590906" y="537502"/>
            <a:ext cx="6969875" cy="3077852"/>
          </a:xfrm>
          <a:prstGeom prst="rect">
            <a:avLst/>
          </a:prstGeom>
        </p:spPr>
        <p:txBody>
          <a:bodyPr lIns="0" tIns="0" rIns="0" bIns="0" rtlCol="0" anchor="t">
            <a:spAutoFit/>
          </a:bodyPr>
          <a:lstStyle/>
          <a:p>
            <a:pPr marL="0" lvl="0" indent="0" algn="l">
              <a:lnSpc>
                <a:spcPts val="8000"/>
              </a:lnSpc>
            </a:pPr>
            <a:r>
              <a:rPr lang="en-US" sz="8000" spc="-240">
                <a:solidFill>
                  <a:srgbClr val="FEFFFF"/>
                </a:solidFill>
                <a:latin typeface="DM Sans"/>
                <a:ea typeface="DM Sans"/>
                <a:cs typeface="DM Sans"/>
                <a:sym typeface="DM Sans"/>
              </a:rPr>
              <a:t>How do marine invertebrates survive stress?</a:t>
            </a:r>
          </a:p>
        </p:txBody>
      </p:sp>
      <p:sp>
        <p:nvSpPr>
          <p:cNvPr id="12" name="TextBox 12"/>
          <p:cNvSpPr txBox="1"/>
          <p:nvPr/>
        </p:nvSpPr>
        <p:spPr>
          <a:xfrm>
            <a:off x="12964744" y="9319379"/>
            <a:ext cx="1410534" cy="609600"/>
          </a:xfrm>
          <a:prstGeom prst="rect">
            <a:avLst/>
          </a:prstGeom>
        </p:spPr>
        <p:txBody>
          <a:bodyPr lIns="0" tIns="0" rIns="0" bIns="0" rtlCol="0" anchor="t">
            <a:spAutoFit/>
          </a:bodyPr>
          <a:lstStyle/>
          <a:p>
            <a:pPr algn="ctr">
              <a:lnSpc>
                <a:spcPts val="4500"/>
              </a:lnSpc>
              <a:spcBef>
                <a:spcPct val="0"/>
              </a:spcBef>
            </a:pPr>
            <a:r>
              <a:rPr lang="en-US" sz="4500" b="1" spc="-135">
                <a:solidFill>
                  <a:srgbClr val="396271"/>
                </a:solidFill>
                <a:latin typeface="DM Sans Bold"/>
                <a:ea typeface="DM Sans Bold"/>
                <a:cs typeface="DM Sans Bold"/>
                <a:sym typeface="DM Sans Bold"/>
              </a:rPr>
              <a:t>Adult</a:t>
            </a:r>
          </a:p>
        </p:txBody>
      </p:sp>
      <p:sp>
        <p:nvSpPr>
          <p:cNvPr id="13" name="TextBox 13"/>
          <p:cNvSpPr txBox="1"/>
          <p:nvPr/>
        </p:nvSpPr>
        <p:spPr>
          <a:xfrm>
            <a:off x="8365034" y="2776865"/>
            <a:ext cx="3557111" cy="609600"/>
          </a:xfrm>
          <a:prstGeom prst="rect">
            <a:avLst/>
          </a:prstGeom>
        </p:spPr>
        <p:txBody>
          <a:bodyPr lIns="0" tIns="0" rIns="0" bIns="0" rtlCol="0" anchor="t">
            <a:spAutoFit/>
          </a:bodyPr>
          <a:lstStyle/>
          <a:p>
            <a:pPr algn="ctr">
              <a:lnSpc>
                <a:spcPts val="4500"/>
              </a:lnSpc>
              <a:spcBef>
                <a:spcPct val="0"/>
              </a:spcBef>
            </a:pPr>
            <a:r>
              <a:rPr lang="en-US" sz="4500" b="1" spc="-135">
                <a:solidFill>
                  <a:srgbClr val="396271"/>
                </a:solidFill>
                <a:latin typeface="DM Sans Bold"/>
                <a:ea typeface="DM Sans Bold"/>
                <a:cs typeface="DM Sans Bold"/>
                <a:sym typeface="DM Sans Bold"/>
              </a:rPr>
              <a:t>Early Juvenile</a:t>
            </a:r>
          </a:p>
        </p:txBody>
      </p:sp>
      <p:sp>
        <p:nvSpPr>
          <p:cNvPr id="14" name="TextBox 14"/>
          <p:cNvSpPr txBox="1"/>
          <p:nvPr/>
        </p:nvSpPr>
        <p:spPr>
          <a:xfrm>
            <a:off x="15917974" y="4591050"/>
            <a:ext cx="2148364" cy="1181100"/>
          </a:xfrm>
          <a:prstGeom prst="rect">
            <a:avLst/>
          </a:prstGeom>
        </p:spPr>
        <p:txBody>
          <a:bodyPr lIns="0" tIns="0" rIns="0" bIns="0" rtlCol="0" anchor="t">
            <a:spAutoFit/>
          </a:bodyPr>
          <a:lstStyle/>
          <a:p>
            <a:pPr algn="ctr">
              <a:lnSpc>
                <a:spcPts val="4500"/>
              </a:lnSpc>
            </a:pPr>
            <a:r>
              <a:rPr lang="en-US" sz="4500" b="1" spc="-135">
                <a:solidFill>
                  <a:srgbClr val="396271"/>
                </a:solidFill>
                <a:latin typeface="DM Sans Bold"/>
                <a:ea typeface="DM Sans Bold"/>
                <a:cs typeface="DM Sans Bold"/>
                <a:sym typeface="DM Sans Bold"/>
              </a:rPr>
              <a:t>Late</a:t>
            </a:r>
          </a:p>
          <a:p>
            <a:pPr algn="ctr">
              <a:lnSpc>
                <a:spcPts val="4500"/>
              </a:lnSpc>
              <a:spcBef>
                <a:spcPct val="0"/>
              </a:spcBef>
            </a:pPr>
            <a:r>
              <a:rPr lang="en-US" sz="4500" b="1" spc="-135">
                <a:solidFill>
                  <a:srgbClr val="396271"/>
                </a:solidFill>
                <a:latin typeface="DM Sans Bold"/>
                <a:ea typeface="DM Sans Bold"/>
                <a:cs typeface="DM Sans Bold"/>
                <a:sym typeface="DM Sans Bold"/>
              </a:rPr>
              <a:t>Juvenile</a:t>
            </a:r>
          </a:p>
        </p:txBody>
      </p:sp>
      <p:sp>
        <p:nvSpPr>
          <p:cNvPr id="15" name="TextBox 15"/>
          <p:cNvSpPr txBox="1"/>
          <p:nvPr/>
        </p:nvSpPr>
        <p:spPr>
          <a:xfrm>
            <a:off x="7974660" y="5521858"/>
            <a:ext cx="2863733" cy="1769110"/>
          </a:xfrm>
          <a:prstGeom prst="rect">
            <a:avLst/>
          </a:prstGeom>
        </p:spPr>
        <p:txBody>
          <a:bodyPr lIns="0" tIns="0" rIns="0" bIns="0" rtlCol="0" anchor="t">
            <a:spAutoFit/>
          </a:bodyPr>
          <a:lstStyle/>
          <a:p>
            <a:pPr algn="ctr">
              <a:lnSpc>
                <a:spcPts val="3500"/>
              </a:lnSpc>
              <a:spcBef>
                <a:spcPct val="0"/>
              </a:spcBef>
            </a:pPr>
            <a:r>
              <a:rPr lang="en-US" sz="3500" spc="-105">
                <a:solidFill>
                  <a:srgbClr val="000000"/>
                </a:solidFill>
                <a:latin typeface="DM Sans"/>
                <a:ea typeface="DM Sans"/>
                <a:cs typeface="DM Sans"/>
                <a:sym typeface="DM Sans"/>
              </a:rPr>
              <a:t>Transfer of energetic lipids to offspring</a:t>
            </a:r>
          </a:p>
        </p:txBody>
      </p:sp>
      <p:sp>
        <p:nvSpPr>
          <p:cNvPr id="16" name="TextBox 16"/>
          <p:cNvSpPr txBox="1"/>
          <p:nvPr/>
        </p:nvSpPr>
        <p:spPr>
          <a:xfrm>
            <a:off x="12238144" y="212876"/>
            <a:ext cx="3679830" cy="1334770"/>
          </a:xfrm>
          <a:prstGeom prst="rect">
            <a:avLst/>
          </a:prstGeom>
        </p:spPr>
        <p:txBody>
          <a:bodyPr lIns="0" tIns="0" rIns="0" bIns="0" rtlCol="0" anchor="t">
            <a:spAutoFit/>
          </a:bodyPr>
          <a:lstStyle/>
          <a:p>
            <a:pPr algn="ctr">
              <a:lnSpc>
                <a:spcPts val="3500"/>
              </a:lnSpc>
              <a:spcBef>
                <a:spcPct val="0"/>
              </a:spcBef>
            </a:pPr>
            <a:r>
              <a:rPr lang="en-US" sz="3500" spc="-105">
                <a:solidFill>
                  <a:srgbClr val="000000"/>
                </a:solidFill>
                <a:latin typeface="DM Sans"/>
                <a:ea typeface="DM Sans"/>
                <a:cs typeface="DM Sans"/>
                <a:sym typeface="DM Sans"/>
              </a:rPr>
              <a:t>Helps them grow and survive until they start hunting</a:t>
            </a:r>
          </a:p>
        </p:txBody>
      </p:sp>
      <p:sp>
        <p:nvSpPr>
          <p:cNvPr id="17" name="TextBox 17"/>
          <p:cNvSpPr txBox="1"/>
          <p:nvPr/>
        </p:nvSpPr>
        <p:spPr>
          <a:xfrm>
            <a:off x="465712" y="4155232"/>
            <a:ext cx="2504480" cy="656590"/>
          </a:xfrm>
          <a:prstGeom prst="rect">
            <a:avLst/>
          </a:prstGeom>
        </p:spPr>
        <p:txBody>
          <a:bodyPr lIns="0" tIns="0" rIns="0" bIns="0" rtlCol="0" anchor="t">
            <a:spAutoFit/>
          </a:bodyPr>
          <a:lstStyle/>
          <a:p>
            <a:pPr algn="ctr">
              <a:lnSpc>
                <a:spcPts val="4999"/>
              </a:lnSpc>
              <a:spcBef>
                <a:spcPct val="0"/>
              </a:spcBef>
            </a:pPr>
            <a:r>
              <a:rPr lang="en-US" sz="4999" b="1" spc="-149">
                <a:solidFill>
                  <a:srgbClr val="FFFFFF"/>
                </a:solidFill>
                <a:latin typeface="DM Sans Bold"/>
                <a:ea typeface="DM Sans Bold"/>
                <a:cs typeface="DM Sans Bold"/>
                <a:sym typeface="DM Sans Bold"/>
              </a:rPr>
              <a:t>ENERGY!</a:t>
            </a:r>
          </a:p>
        </p:txBody>
      </p:sp>
      <p:sp>
        <p:nvSpPr>
          <p:cNvPr id="18" name="TextBox 18"/>
          <p:cNvSpPr txBox="1"/>
          <p:nvPr/>
        </p:nvSpPr>
        <p:spPr>
          <a:xfrm>
            <a:off x="0" y="5481006"/>
            <a:ext cx="7560781" cy="1545590"/>
          </a:xfrm>
          <a:prstGeom prst="rect">
            <a:avLst/>
          </a:prstGeom>
        </p:spPr>
        <p:txBody>
          <a:bodyPr lIns="0" tIns="0" rIns="0" bIns="0" rtlCol="0" anchor="t">
            <a:spAutoFit/>
          </a:bodyPr>
          <a:lstStyle/>
          <a:p>
            <a:pPr marL="863603" lvl="1" indent="-431801" algn="l">
              <a:lnSpc>
                <a:spcPts val="4000"/>
              </a:lnSpc>
              <a:buFont typeface="Arial"/>
              <a:buChar char="•"/>
            </a:pPr>
            <a:r>
              <a:rPr lang="en-US" sz="4000" spc="-120">
                <a:solidFill>
                  <a:srgbClr val="FFFFFF"/>
                </a:solidFill>
                <a:latin typeface="DM Sans"/>
                <a:ea typeface="DM Sans"/>
                <a:cs typeface="DM Sans"/>
                <a:sym typeface="DM Sans"/>
              </a:rPr>
              <a:t> Energy is acquired through nutrients and stored as triglycerides</a:t>
            </a:r>
          </a:p>
        </p:txBody>
      </p:sp>
      <p:sp>
        <p:nvSpPr>
          <p:cNvPr id="19" name="TextBox 19"/>
          <p:cNvSpPr txBox="1"/>
          <p:nvPr/>
        </p:nvSpPr>
        <p:spPr>
          <a:xfrm>
            <a:off x="0" y="7695781"/>
            <a:ext cx="7030805" cy="2048510"/>
          </a:xfrm>
          <a:prstGeom prst="rect">
            <a:avLst/>
          </a:prstGeom>
        </p:spPr>
        <p:txBody>
          <a:bodyPr lIns="0" tIns="0" rIns="0" bIns="0" rtlCol="0" anchor="t">
            <a:spAutoFit/>
          </a:bodyPr>
          <a:lstStyle/>
          <a:p>
            <a:pPr marL="863603" lvl="1" indent="-431801" algn="l">
              <a:lnSpc>
                <a:spcPts val="4000"/>
              </a:lnSpc>
              <a:buFont typeface="Arial"/>
              <a:buChar char="•"/>
            </a:pPr>
            <a:r>
              <a:rPr lang="en-US" sz="4000" spc="-120">
                <a:solidFill>
                  <a:srgbClr val="FFFFFF"/>
                </a:solidFill>
                <a:latin typeface="DM Sans"/>
                <a:ea typeface="DM Sans"/>
                <a:cs typeface="DM Sans"/>
                <a:sym typeface="DM Sans"/>
              </a:rPr>
              <a:t>The greater the energy store the greater amount of time the animal can survive under stress </a:t>
            </a:r>
          </a:p>
        </p:txBody>
      </p:sp>
      <p:grpSp>
        <p:nvGrpSpPr>
          <p:cNvPr id="20" name="Group 20"/>
          <p:cNvGrpSpPr/>
          <p:nvPr/>
        </p:nvGrpSpPr>
        <p:grpSpPr>
          <a:xfrm>
            <a:off x="7779473" y="-388148"/>
            <a:ext cx="390374" cy="10782208"/>
            <a:chOff x="0" y="0"/>
            <a:chExt cx="102814" cy="2839759"/>
          </a:xfrm>
        </p:grpSpPr>
        <p:sp>
          <p:nvSpPr>
            <p:cNvPr id="21" name="Freeform 21">
              <a:extLst>
                <a:ext uri="{C183D7F6-B498-43B3-948B-1728B52AA6E4}">
                  <adec:decorative xmlns:adec="http://schemas.microsoft.com/office/drawing/2017/decorative" val="1"/>
                </a:ext>
              </a:extLst>
            </p:cNvPr>
            <p:cNvSpPr/>
            <p:nvPr/>
          </p:nvSpPr>
          <p:spPr>
            <a:xfrm>
              <a:off x="0" y="0"/>
              <a:ext cx="102814" cy="2839759"/>
            </a:xfrm>
            <a:custGeom>
              <a:avLst/>
              <a:gdLst/>
              <a:ahLst/>
              <a:cxnLst/>
              <a:rect l="l" t="t" r="r" b="b"/>
              <a:pathLst>
                <a:path w="102814" h="2839759">
                  <a:moveTo>
                    <a:pt x="51407" y="0"/>
                  </a:moveTo>
                  <a:lnTo>
                    <a:pt x="51407" y="0"/>
                  </a:lnTo>
                  <a:cubicBezTo>
                    <a:pt x="65041" y="0"/>
                    <a:pt x="78117" y="5416"/>
                    <a:pt x="87758" y="15057"/>
                  </a:cubicBezTo>
                  <a:cubicBezTo>
                    <a:pt x="97398" y="24698"/>
                    <a:pt x="102814" y="37773"/>
                    <a:pt x="102814" y="51407"/>
                  </a:cubicBezTo>
                  <a:lnTo>
                    <a:pt x="102814" y="2788351"/>
                  </a:lnTo>
                  <a:cubicBezTo>
                    <a:pt x="102814" y="2816743"/>
                    <a:pt x="79799" y="2839759"/>
                    <a:pt x="51407" y="2839759"/>
                  </a:cubicBezTo>
                  <a:lnTo>
                    <a:pt x="51407" y="2839759"/>
                  </a:lnTo>
                  <a:cubicBezTo>
                    <a:pt x="37773" y="2839759"/>
                    <a:pt x="24698" y="2834342"/>
                    <a:pt x="15057" y="2824702"/>
                  </a:cubicBezTo>
                  <a:cubicBezTo>
                    <a:pt x="5416" y="2815061"/>
                    <a:pt x="0" y="2801985"/>
                    <a:pt x="0" y="2788351"/>
                  </a:cubicBezTo>
                  <a:lnTo>
                    <a:pt x="0" y="51407"/>
                  </a:lnTo>
                  <a:cubicBezTo>
                    <a:pt x="0" y="23016"/>
                    <a:pt x="23016" y="0"/>
                    <a:pt x="51407" y="0"/>
                  </a:cubicBezTo>
                  <a:close/>
                </a:path>
              </a:pathLst>
            </a:custGeom>
            <a:solidFill>
              <a:srgbClr val="749DA0"/>
            </a:solidFill>
          </p:spPr>
          <p:txBody>
            <a:bodyPr/>
            <a:lstStyle/>
            <a:p>
              <a:endParaRPr lang="en-US"/>
            </a:p>
          </p:txBody>
        </p:sp>
        <p:sp>
          <p:nvSpPr>
            <p:cNvPr id="22" name="TextBox 22"/>
            <p:cNvSpPr txBox="1"/>
            <p:nvPr/>
          </p:nvSpPr>
          <p:spPr>
            <a:xfrm>
              <a:off x="0" y="-38100"/>
              <a:ext cx="102814" cy="2877859"/>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21646" y="2721884"/>
            <a:ext cx="5524455" cy="7164791"/>
            <a:chOff x="0" y="0"/>
            <a:chExt cx="1548689" cy="2008530"/>
          </a:xfrm>
        </p:grpSpPr>
        <p:sp>
          <p:nvSpPr>
            <p:cNvPr id="3" name="Freeform 3">
              <a:extLst>
                <a:ext uri="{C183D7F6-B498-43B3-948B-1728B52AA6E4}">
                  <adec:decorative xmlns:adec="http://schemas.microsoft.com/office/drawing/2017/decorative" val="1"/>
                </a:ext>
              </a:extLst>
            </p:cNvPr>
            <p:cNvSpPr/>
            <p:nvPr/>
          </p:nvSpPr>
          <p:spPr>
            <a:xfrm>
              <a:off x="0" y="0"/>
              <a:ext cx="1548689" cy="2008530"/>
            </a:xfrm>
            <a:custGeom>
              <a:avLst/>
              <a:gdLst/>
              <a:ahLst/>
              <a:cxnLst/>
              <a:rect l="l" t="t" r="r" b="b"/>
              <a:pathLst>
                <a:path w="1548689" h="2008530">
                  <a:moveTo>
                    <a:pt x="0" y="0"/>
                  </a:moveTo>
                  <a:lnTo>
                    <a:pt x="1548689" y="0"/>
                  </a:lnTo>
                  <a:lnTo>
                    <a:pt x="1548689" y="2008530"/>
                  </a:lnTo>
                  <a:lnTo>
                    <a:pt x="0" y="2008530"/>
                  </a:lnTo>
                  <a:close/>
                </a:path>
              </a:pathLst>
            </a:custGeom>
            <a:solidFill>
              <a:srgbClr val="E0F0F4"/>
            </a:solidFill>
            <a:ln cap="sq">
              <a:noFill/>
              <a:prstDash val="solid"/>
              <a:miter/>
            </a:ln>
          </p:spPr>
          <p:txBody>
            <a:bodyPr/>
            <a:lstStyle/>
            <a:p>
              <a:endParaRPr lang="en-US"/>
            </a:p>
          </p:txBody>
        </p:sp>
        <p:sp>
          <p:nvSpPr>
            <p:cNvPr id="4" name="TextBox 4"/>
            <p:cNvSpPr txBox="1"/>
            <p:nvPr/>
          </p:nvSpPr>
          <p:spPr>
            <a:xfrm>
              <a:off x="0" y="0"/>
              <a:ext cx="1548689" cy="2008530"/>
            </a:xfrm>
            <a:prstGeom prst="rect">
              <a:avLst/>
            </a:prstGeom>
          </p:spPr>
          <p:txBody>
            <a:bodyPr lIns="33778" tIns="33778" rIns="33778" bIns="33778" rtlCol="0" anchor="ctr"/>
            <a:lstStyle/>
            <a:p>
              <a:pPr marL="0" lvl="0" indent="0" algn="ctr">
                <a:lnSpc>
                  <a:spcPts val="1605"/>
                </a:lnSpc>
                <a:spcBef>
                  <a:spcPct val="0"/>
                </a:spcBef>
              </a:pPr>
              <a:endParaRPr/>
            </a:p>
          </p:txBody>
        </p:sp>
      </p:grpSp>
      <p:grpSp>
        <p:nvGrpSpPr>
          <p:cNvPr id="5" name="Group 5"/>
          <p:cNvGrpSpPr/>
          <p:nvPr/>
        </p:nvGrpSpPr>
        <p:grpSpPr>
          <a:xfrm>
            <a:off x="6398068" y="2688669"/>
            <a:ext cx="5494305" cy="7198006"/>
            <a:chOff x="0" y="0"/>
            <a:chExt cx="1540237" cy="2017841"/>
          </a:xfrm>
        </p:grpSpPr>
        <p:sp>
          <p:nvSpPr>
            <p:cNvPr id="6" name="Freeform 6">
              <a:extLst>
                <a:ext uri="{C183D7F6-B498-43B3-948B-1728B52AA6E4}">
                  <adec:decorative xmlns:adec="http://schemas.microsoft.com/office/drawing/2017/decorative" val="1"/>
                </a:ext>
              </a:extLst>
            </p:cNvPr>
            <p:cNvSpPr/>
            <p:nvPr/>
          </p:nvSpPr>
          <p:spPr>
            <a:xfrm>
              <a:off x="0" y="0"/>
              <a:ext cx="1540237" cy="2017841"/>
            </a:xfrm>
            <a:custGeom>
              <a:avLst/>
              <a:gdLst/>
              <a:ahLst/>
              <a:cxnLst/>
              <a:rect l="l" t="t" r="r" b="b"/>
              <a:pathLst>
                <a:path w="1540237" h="2017841">
                  <a:moveTo>
                    <a:pt x="0" y="0"/>
                  </a:moveTo>
                  <a:lnTo>
                    <a:pt x="1540237" y="0"/>
                  </a:lnTo>
                  <a:lnTo>
                    <a:pt x="1540237" y="2017841"/>
                  </a:lnTo>
                  <a:lnTo>
                    <a:pt x="0" y="2017841"/>
                  </a:lnTo>
                  <a:close/>
                </a:path>
              </a:pathLst>
            </a:custGeom>
            <a:solidFill>
              <a:srgbClr val="E0F0F4"/>
            </a:solidFill>
            <a:ln cap="sq">
              <a:noFill/>
              <a:prstDash val="solid"/>
              <a:miter/>
            </a:ln>
          </p:spPr>
          <p:txBody>
            <a:bodyPr/>
            <a:lstStyle/>
            <a:p>
              <a:endParaRPr lang="en-US"/>
            </a:p>
          </p:txBody>
        </p:sp>
        <p:sp>
          <p:nvSpPr>
            <p:cNvPr id="7" name="TextBox 7"/>
            <p:cNvSpPr txBox="1"/>
            <p:nvPr/>
          </p:nvSpPr>
          <p:spPr>
            <a:xfrm>
              <a:off x="0" y="0"/>
              <a:ext cx="1540237" cy="2017841"/>
            </a:xfrm>
            <a:prstGeom prst="rect">
              <a:avLst/>
            </a:prstGeom>
          </p:spPr>
          <p:txBody>
            <a:bodyPr lIns="33778" tIns="33778" rIns="33778" bIns="33778" rtlCol="0" anchor="ctr"/>
            <a:lstStyle/>
            <a:p>
              <a:pPr marL="0" lvl="0" indent="0" algn="ctr">
                <a:lnSpc>
                  <a:spcPts val="1605"/>
                </a:lnSpc>
                <a:spcBef>
                  <a:spcPct val="0"/>
                </a:spcBef>
              </a:pPr>
              <a:endParaRPr/>
            </a:p>
          </p:txBody>
        </p:sp>
      </p:grpSp>
      <p:grpSp>
        <p:nvGrpSpPr>
          <p:cNvPr id="8" name="Group 8"/>
          <p:cNvGrpSpPr/>
          <p:nvPr/>
        </p:nvGrpSpPr>
        <p:grpSpPr>
          <a:xfrm>
            <a:off x="571473" y="4173935"/>
            <a:ext cx="5524500" cy="5712740"/>
            <a:chOff x="0" y="0"/>
            <a:chExt cx="1548701" cy="1601471"/>
          </a:xfrm>
        </p:grpSpPr>
        <p:sp>
          <p:nvSpPr>
            <p:cNvPr id="9" name="Freeform 9">
              <a:extLst>
                <a:ext uri="{C183D7F6-B498-43B3-948B-1728B52AA6E4}">
                  <adec:decorative xmlns:adec="http://schemas.microsoft.com/office/drawing/2017/decorative" val="1"/>
                </a:ext>
              </a:extLst>
            </p:cNvPr>
            <p:cNvSpPr/>
            <p:nvPr/>
          </p:nvSpPr>
          <p:spPr>
            <a:xfrm>
              <a:off x="0" y="0"/>
              <a:ext cx="1548701" cy="1601471"/>
            </a:xfrm>
            <a:custGeom>
              <a:avLst/>
              <a:gdLst/>
              <a:ahLst/>
              <a:cxnLst/>
              <a:rect l="l" t="t" r="r" b="b"/>
              <a:pathLst>
                <a:path w="1548701" h="1601471">
                  <a:moveTo>
                    <a:pt x="0" y="0"/>
                  </a:moveTo>
                  <a:lnTo>
                    <a:pt x="1548701" y="0"/>
                  </a:lnTo>
                  <a:lnTo>
                    <a:pt x="1548701" y="1601471"/>
                  </a:lnTo>
                  <a:lnTo>
                    <a:pt x="0" y="1601471"/>
                  </a:lnTo>
                  <a:close/>
                </a:path>
              </a:pathLst>
            </a:custGeom>
            <a:solidFill>
              <a:srgbClr val="E0F0F4"/>
            </a:solidFill>
            <a:ln cap="sq">
              <a:noFill/>
              <a:prstDash val="solid"/>
              <a:miter/>
            </a:ln>
          </p:spPr>
          <p:txBody>
            <a:bodyPr/>
            <a:lstStyle/>
            <a:p>
              <a:endParaRPr lang="en-US"/>
            </a:p>
          </p:txBody>
        </p:sp>
        <p:sp>
          <p:nvSpPr>
            <p:cNvPr id="10" name="TextBox 10"/>
            <p:cNvSpPr txBox="1"/>
            <p:nvPr/>
          </p:nvSpPr>
          <p:spPr>
            <a:xfrm>
              <a:off x="0" y="0"/>
              <a:ext cx="1548701" cy="1601471"/>
            </a:xfrm>
            <a:prstGeom prst="rect">
              <a:avLst/>
            </a:prstGeom>
          </p:spPr>
          <p:txBody>
            <a:bodyPr lIns="33778" tIns="33778" rIns="33778" bIns="33778" rtlCol="0" anchor="ctr"/>
            <a:lstStyle/>
            <a:p>
              <a:pPr marL="0" lvl="0" indent="0" algn="ctr">
                <a:lnSpc>
                  <a:spcPts val="1605"/>
                </a:lnSpc>
                <a:spcBef>
                  <a:spcPct val="0"/>
                </a:spcBef>
              </a:pPr>
              <a:endParaRPr/>
            </a:p>
          </p:txBody>
        </p:sp>
      </p:grpSp>
      <p:grpSp>
        <p:nvGrpSpPr>
          <p:cNvPr id="11" name="Group 11"/>
          <p:cNvGrpSpPr/>
          <p:nvPr/>
        </p:nvGrpSpPr>
        <p:grpSpPr>
          <a:xfrm>
            <a:off x="571419" y="1936438"/>
            <a:ext cx="5524527" cy="3775214"/>
            <a:chOff x="0" y="0"/>
            <a:chExt cx="1189426" cy="812800"/>
          </a:xfrm>
        </p:grpSpPr>
        <p:sp>
          <p:nvSpPr>
            <p:cNvPr id="12" name="Freeform 12"/>
            <p:cNvSpPr/>
            <p:nvPr/>
          </p:nvSpPr>
          <p:spPr>
            <a:xfrm>
              <a:off x="0" y="0"/>
              <a:ext cx="1189426" cy="812800"/>
            </a:xfrm>
            <a:custGeom>
              <a:avLst/>
              <a:gdLst/>
              <a:ahLst/>
              <a:cxnLst/>
              <a:rect l="l" t="t" r="r" b="b"/>
              <a:pathLst>
                <a:path w="1189426" h="812800">
                  <a:moveTo>
                    <a:pt x="0" y="0"/>
                  </a:moveTo>
                  <a:lnTo>
                    <a:pt x="1189426" y="0"/>
                  </a:lnTo>
                  <a:lnTo>
                    <a:pt x="1189426" y="812800"/>
                  </a:lnTo>
                  <a:lnTo>
                    <a:pt x="0" y="812800"/>
                  </a:lnTo>
                  <a:close/>
                </a:path>
              </a:pathLst>
            </a:custGeom>
            <a:blipFill>
              <a:blip r:embed="rId2"/>
              <a:stretch>
                <a:fillRect t="-47557" b="-47557"/>
              </a:stretch>
            </a:blipFill>
          </p:spPr>
          <p:txBody>
            <a:bodyPr/>
            <a:lstStyle/>
            <a:p>
              <a:endParaRPr lang="en-US"/>
            </a:p>
          </p:txBody>
        </p:sp>
      </p:grpSp>
      <p:grpSp>
        <p:nvGrpSpPr>
          <p:cNvPr id="13" name="Group 13"/>
          <p:cNvGrpSpPr/>
          <p:nvPr/>
        </p:nvGrpSpPr>
        <p:grpSpPr>
          <a:xfrm>
            <a:off x="12321646" y="1936438"/>
            <a:ext cx="5524527" cy="3775214"/>
            <a:chOff x="0" y="0"/>
            <a:chExt cx="1189426" cy="812800"/>
          </a:xfrm>
        </p:grpSpPr>
        <p:sp>
          <p:nvSpPr>
            <p:cNvPr id="14" name="Freeform 14"/>
            <p:cNvSpPr/>
            <p:nvPr/>
          </p:nvSpPr>
          <p:spPr>
            <a:xfrm>
              <a:off x="0" y="0"/>
              <a:ext cx="1189426" cy="812800"/>
            </a:xfrm>
            <a:custGeom>
              <a:avLst/>
              <a:gdLst/>
              <a:ahLst/>
              <a:cxnLst/>
              <a:rect l="l" t="t" r="r" b="b"/>
              <a:pathLst>
                <a:path w="1189426" h="812800">
                  <a:moveTo>
                    <a:pt x="0" y="0"/>
                  </a:moveTo>
                  <a:lnTo>
                    <a:pt x="1189426" y="0"/>
                  </a:lnTo>
                  <a:lnTo>
                    <a:pt x="1189426" y="812800"/>
                  </a:lnTo>
                  <a:lnTo>
                    <a:pt x="0" y="812800"/>
                  </a:lnTo>
                  <a:close/>
                </a:path>
              </a:pathLst>
            </a:custGeom>
            <a:blipFill>
              <a:blip r:embed="rId3"/>
              <a:stretch>
                <a:fillRect t="-4876" b="-4876"/>
              </a:stretch>
            </a:blipFill>
          </p:spPr>
          <p:txBody>
            <a:bodyPr/>
            <a:lstStyle/>
            <a:p>
              <a:endParaRPr lang="en-US"/>
            </a:p>
          </p:txBody>
        </p:sp>
      </p:grpSp>
      <p:grpSp>
        <p:nvGrpSpPr>
          <p:cNvPr id="15" name="Group 15"/>
          <p:cNvGrpSpPr/>
          <p:nvPr/>
        </p:nvGrpSpPr>
        <p:grpSpPr>
          <a:xfrm>
            <a:off x="6395627" y="1936438"/>
            <a:ext cx="5496747" cy="3775214"/>
            <a:chOff x="0" y="0"/>
            <a:chExt cx="1183444" cy="812800"/>
          </a:xfrm>
        </p:grpSpPr>
        <p:sp>
          <p:nvSpPr>
            <p:cNvPr id="16" name="Freeform 16"/>
            <p:cNvSpPr/>
            <p:nvPr/>
          </p:nvSpPr>
          <p:spPr>
            <a:xfrm>
              <a:off x="0" y="0"/>
              <a:ext cx="1183445" cy="812800"/>
            </a:xfrm>
            <a:custGeom>
              <a:avLst/>
              <a:gdLst/>
              <a:ahLst/>
              <a:cxnLst/>
              <a:rect l="l" t="t" r="r" b="b"/>
              <a:pathLst>
                <a:path w="1183445" h="812800">
                  <a:moveTo>
                    <a:pt x="0" y="0"/>
                  </a:moveTo>
                  <a:lnTo>
                    <a:pt x="1183445" y="0"/>
                  </a:lnTo>
                  <a:lnTo>
                    <a:pt x="1183445" y="812800"/>
                  </a:lnTo>
                  <a:lnTo>
                    <a:pt x="0" y="812800"/>
                  </a:lnTo>
                  <a:close/>
                </a:path>
              </a:pathLst>
            </a:custGeom>
            <a:blipFill>
              <a:blip r:embed="rId4"/>
              <a:stretch>
                <a:fillRect t="-4534" b="-4534"/>
              </a:stretch>
            </a:blipFill>
          </p:spPr>
          <p:txBody>
            <a:bodyPr/>
            <a:lstStyle/>
            <a:p>
              <a:endParaRPr lang="en-US"/>
            </a:p>
          </p:txBody>
        </p:sp>
      </p:grpSp>
      <p:sp>
        <p:nvSpPr>
          <p:cNvPr id="17" name="TextBox 17"/>
          <p:cNvSpPr txBox="1"/>
          <p:nvPr/>
        </p:nvSpPr>
        <p:spPr>
          <a:xfrm>
            <a:off x="854364" y="5931870"/>
            <a:ext cx="4958718" cy="609600"/>
          </a:xfrm>
          <a:prstGeom prst="rect">
            <a:avLst/>
          </a:prstGeom>
        </p:spPr>
        <p:txBody>
          <a:bodyPr lIns="0" tIns="0" rIns="0" bIns="0" rtlCol="0" anchor="t">
            <a:spAutoFit/>
          </a:bodyPr>
          <a:lstStyle/>
          <a:p>
            <a:pPr marL="0" lvl="0" indent="0" algn="l">
              <a:lnSpc>
                <a:spcPts val="4500"/>
              </a:lnSpc>
            </a:pPr>
            <a:r>
              <a:rPr lang="en-US" sz="4500" b="1" u="sng" spc="-135">
                <a:solidFill>
                  <a:srgbClr val="3A6B7D"/>
                </a:solidFill>
                <a:latin typeface="DM Sans Bold"/>
                <a:ea typeface="DM Sans Bold"/>
                <a:cs typeface="DM Sans Bold"/>
                <a:sym typeface="DM Sans Bold"/>
              </a:rPr>
              <a:t>Objective 1  </a:t>
            </a:r>
          </a:p>
        </p:txBody>
      </p:sp>
      <p:sp>
        <p:nvSpPr>
          <p:cNvPr id="18" name="TextBox 18"/>
          <p:cNvSpPr txBox="1"/>
          <p:nvPr/>
        </p:nvSpPr>
        <p:spPr>
          <a:xfrm>
            <a:off x="6677108" y="5931870"/>
            <a:ext cx="4933783" cy="609600"/>
          </a:xfrm>
          <a:prstGeom prst="rect">
            <a:avLst/>
          </a:prstGeom>
        </p:spPr>
        <p:txBody>
          <a:bodyPr lIns="0" tIns="0" rIns="0" bIns="0" rtlCol="0" anchor="t">
            <a:spAutoFit/>
          </a:bodyPr>
          <a:lstStyle/>
          <a:p>
            <a:pPr marL="0" lvl="0" indent="0" algn="l">
              <a:lnSpc>
                <a:spcPts val="4500"/>
              </a:lnSpc>
              <a:spcBef>
                <a:spcPct val="0"/>
              </a:spcBef>
            </a:pPr>
            <a:r>
              <a:rPr lang="en-US" sz="4500" b="1" u="sng" spc="-135">
                <a:solidFill>
                  <a:srgbClr val="3A6B7D"/>
                </a:solidFill>
                <a:latin typeface="DM Sans Bold"/>
                <a:ea typeface="DM Sans Bold"/>
                <a:cs typeface="DM Sans Bold"/>
                <a:sym typeface="DM Sans Bold"/>
              </a:rPr>
              <a:t>Objective 2</a:t>
            </a:r>
          </a:p>
        </p:txBody>
      </p:sp>
      <p:sp>
        <p:nvSpPr>
          <p:cNvPr id="19" name="TextBox 19"/>
          <p:cNvSpPr txBox="1"/>
          <p:nvPr/>
        </p:nvSpPr>
        <p:spPr>
          <a:xfrm>
            <a:off x="12604514" y="5931870"/>
            <a:ext cx="4958718" cy="609600"/>
          </a:xfrm>
          <a:prstGeom prst="rect">
            <a:avLst/>
          </a:prstGeom>
        </p:spPr>
        <p:txBody>
          <a:bodyPr lIns="0" tIns="0" rIns="0" bIns="0" rtlCol="0" anchor="t">
            <a:spAutoFit/>
          </a:bodyPr>
          <a:lstStyle/>
          <a:p>
            <a:pPr marL="0" lvl="0" indent="0" algn="l">
              <a:lnSpc>
                <a:spcPts val="4500"/>
              </a:lnSpc>
              <a:spcBef>
                <a:spcPct val="0"/>
              </a:spcBef>
            </a:pPr>
            <a:r>
              <a:rPr lang="en-US" sz="4500" b="1" u="sng" spc="-135">
                <a:solidFill>
                  <a:srgbClr val="3A6B7D"/>
                </a:solidFill>
                <a:latin typeface="DM Sans Bold"/>
                <a:ea typeface="DM Sans Bold"/>
                <a:cs typeface="DM Sans Bold"/>
                <a:sym typeface="DM Sans Bold"/>
              </a:rPr>
              <a:t>Objective 3</a:t>
            </a:r>
          </a:p>
        </p:txBody>
      </p:sp>
      <p:sp>
        <p:nvSpPr>
          <p:cNvPr id="20" name="TextBox 20"/>
          <p:cNvSpPr txBox="1"/>
          <p:nvPr/>
        </p:nvSpPr>
        <p:spPr>
          <a:xfrm>
            <a:off x="4201953" y="42234"/>
            <a:ext cx="9884093" cy="1376037"/>
          </a:xfrm>
          <a:prstGeom prst="rect">
            <a:avLst/>
          </a:prstGeom>
        </p:spPr>
        <p:txBody>
          <a:bodyPr lIns="0" tIns="0" rIns="0" bIns="0" rtlCol="0" anchor="t">
            <a:spAutoFit/>
          </a:bodyPr>
          <a:lstStyle/>
          <a:p>
            <a:pPr algn="ctr">
              <a:lnSpc>
                <a:spcPts val="11200"/>
              </a:lnSpc>
            </a:pPr>
            <a:r>
              <a:rPr lang="en-US" sz="8000">
                <a:solidFill>
                  <a:srgbClr val="3A6B7D"/>
                </a:solidFill>
                <a:latin typeface="DM Sans"/>
                <a:ea typeface="DM Sans"/>
                <a:cs typeface="DM Sans"/>
                <a:sym typeface="DM Sans"/>
              </a:rPr>
              <a:t> Research Objectives</a:t>
            </a:r>
          </a:p>
        </p:txBody>
      </p:sp>
      <p:sp>
        <p:nvSpPr>
          <p:cNvPr id="21" name="TextBox 21"/>
          <p:cNvSpPr txBox="1"/>
          <p:nvPr/>
        </p:nvSpPr>
        <p:spPr>
          <a:xfrm>
            <a:off x="854324" y="6598620"/>
            <a:ext cx="4958718" cy="3581400"/>
          </a:xfrm>
          <a:prstGeom prst="rect">
            <a:avLst/>
          </a:prstGeom>
        </p:spPr>
        <p:txBody>
          <a:bodyPr lIns="0" tIns="0" rIns="0" bIns="0" rtlCol="0" anchor="t">
            <a:spAutoFit/>
          </a:bodyPr>
          <a:lstStyle/>
          <a:p>
            <a:pPr algn="l">
              <a:lnSpc>
                <a:spcPts val="3500"/>
              </a:lnSpc>
            </a:pPr>
            <a:r>
              <a:rPr lang="en-US" sz="3500" spc="-105">
                <a:solidFill>
                  <a:srgbClr val="3A6B7D"/>
                </a:solidFill>
                <a:latin typeface="DM Sans"/>
                <a:ea typeface="DM Sans"/>
                <a:cs typeface="DM Sans"/>
                <a:sym typeface="DM Sans"/>
              </a:rPr>
              <a:t>Determine how lipid levels decrease in adult </a:t>
            </a:r>
            <a:r>
              <a:rPr lang="en-US" sz="3500" i="1" spc="-105">
                <a:solidFill>
                  <a:srgbClr val="3A6B7D"/>
                </a:solidFill>
                <a:latin typeface="DM Sans Italics"/>
                <a:ea typeface="DM Sans Italics"/>
                <a:cs typeface="DM Sans Italics"/>
                <a:sym typeface="DM Sans Italics"/>
              </a:rPr>
              <a:t>N. ostrina </a:t>
            </a:r>
            <a:r>
              <a:rPr lang="en-US" sz="3500" spc="-105">
                <a:solidFill>
                  <a:srgbClr val="3A6B7D"/>
                </a:solidFill>
                <a:latin typeface="DM Sans"/>
                <a:ea typeface="DM Sans"/>
                <a:cs typeface="DM Sans"/>
                <a:sym typeface="DM Sans"/>
              </a:rPr>
              <a:t>when exposed to varying temperatures, with and without access to food to replenish lipids lost?</a:t>
            </a:r>
          </a:p>
          <a:p>
            <a:pPr marL="0" lvl="0" indent="0" algn="l">
              <a:lnSpc>
                <a:spcPts val="4000"/>
              </a:lnSpc>
            </a:pPr>
            <a:endParaRPr lang="en-US" sz="3500" spc="-105">
              <a:solidFill>
                <a:srgbClr val="3A6B7D"/>
              </a:solidFill>
              <a:latin typeface="DM Sans"/>
              <a:ea typeface="DM Sans"/>
              <a:cs typeface="DM Sans"/>
              <a:sym typeface="DM Sans"/>
            </a:endParaRPr>
          </a:p>
        </p:txBody>
      </p:sp>
      <p:sp>
        <p:nvSpPr>
          <p:cNvPr id="22" name="TextBox 22"/>
          <p:cNvSpPr txBox="1"/>
          <p:nvPr/>
        </p:nvSpPr>
        <p:spPr>
          <a:xfrm>
            <a:off x="6677108" y="6598620"/>
            <a:ext cx="4933783" cy="3581400"/>
          </a:xfrm>
          <a:prstGeom prst="rect">
            <a:avLst/>
          </a:prstGeom>
        </p:spPr>
        <p:txBody>
          <a:bodyPr lIns="0" tIns="0" rIns="0" bIns="0" rtlCol="0" anchor="t">
            <a:spAutoFit/>
          </a:bodyPr>
          <a:lstStyle/>
          <a:p>
            <a:pPr algn="l">
              <a:lnSpc>
                <a:spcPts val="3500"/>
              </a:lnSpc>
            </a:pPr>
            <a:r>
              <a:rPr lang="en-US" sz="3500" spc="-105">
                <a:solidFill>
                  <a:srgbClr val="3A6B7D"/>
                </a:solidFill>
                <a:latin typeface="DM Sans"/>
                <a:ea typeface="DM Sans"/>
                <a:cs typeface="DM Sans"/>
                <a:sym typeface="DM Sans"/>
              </a:rPr>
              <a:t>Compare the lipid profile of juvenile and adult </a:t>
            </a:r>
            <a:r>
              <a:rPr lang="en-US" sz="3500" i="1" spc="-105">
                <a:solidFill>
                  <a:srgbClr val="3A6B7D"/>
                </a:solidFill>
                <a:latin typeface="DM Sans Italics"/>
                <a:ea typeface="DM Sans Italics"/>
                <a:cs typeface="DM Sans Italics"/>
                <a:sym typeface="DM Sans Italics"/>
              </a:rPr>
              <a:t>N. ostrina</a:t>
            </a:r>
            <a:r>
              <a:rPr lang="en-US" sz="3500" spc="-105">
                <a:solidFill>
                  <a:srgbClr val="3A6B7D"/>
                </a:solidFill>
                <a:latin typeface="DM Sans"/>
                <a:ea typeface="DM Sans"/>
                <a:cs typeface="DM Sans"/>
                <a:sym typeface="DM Sans"/>
              </a:rPr>
              <a:t> collected from two field sites that differ in environmental conditions and body size trends?</a:t>
            </a:r>
          </a:p>
          <a:p>
            <a:pPr marL="0" lvl="0" indent="0" algn="l">
              <a:lnSpc>
                <a:spcPts val="4000"/>
              </a:lnSpc>
            </a:pPr>
            <a:endParaRPr lang="en-US" sz="3500" spc="-105">
              <a:solidFill>
                <a:srgbClr val="3A6B7D"/>
              </a:solidFill>
              <a:latin typeface="DM Sans"/>
              <a:ea typeface="DM Sans"/>
              <a:cs typeface="DM Sans"/>
              <a:sym typeface="DM Sans"/>
            </a:endParaRPr>
          </a:p>
        </p:txBody>
      </p:sp>
      <p:sp>
        <p:nvSpPr>
          <p:cNvPr id="23" name="TextBox 23"/>
          <p:cNvSpPr txBox="1"/>
          <p:nvPr/>
        </p:nvSpPr>
        <p:spPr>
          <a:xfrm>
            <a:off x="12604514" y="6610016"/>
            <a:ext cx="4958718" cy="1409700"/>
          </a:xfrm>
          <a:prstGeom prst="rect">
            <a:avLst/>
          </a:prstGeom>
        </p:spPr>
        <p:txBody>
          <a:bodyPr lIns="0" tIns="0" rIns="0" bIns="0" rtlCol="0" anchor="t">
            <a:spAutoFit/>
          </a:bodyPr>
          <a:lstStyle/>
          <a:p>
            <a:pPr algn="l">
              <a:lnSpc>
                <a:spcPts val="3500"/>
              </a:lnSpc>
            </a:pPr>
            <a:r>
              <a:rPr lang="en-US" sz="3500" spc="-105">
                <a:solidFill>
                  <a:srgbClr val="3A6B7D"/>
                </a:solidFill>
                <a:latin typeface="DM Sans"/>
                <a:ea typeface="DM Sans"/>
                <a:cs typeface="DM Sans"/>
                <a:sym typeface="DM Sans"/>
              </a:rPr>
              <a:t>Assess  if lipid profiles vary across life stages.</a:t>
            </a:r>
          </a:p>
          <a:p>
            <a:pPr marL="0" lvl="0" indent="0" algn="l">
              <a:lnSpc>
                <a:spcPts val="4000"/>
              </a:lnSpc>
            </a:pPr>
            <a:endParaRPr lang="en-US" sz="3500" spc="-105">
              <a:solidFill>
                <a:srgbClr val="3A6B7D"/>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4432" y="1430991"/>
            <a:ext cx="17728350" cy="8638771"/>
            <a:chOff x="0" y="0"/>
            <a:chExt cx="4669195" cy="2275232"/>
          </a:xfrm>
        </p:grpSpPr>
        <p:sp>
          <p:nvSpPr>
            <p:cNvPr id="3" name="Freeform 3">
              <a:extLst>
                <a:ext uri="{C183D7F6-B498-43B3-948B-1728B52AA6E4}">
                  <adec:decorative xmlns:adec="http://schemas.microsoft.com/office/drawing/2017/decorative" val="1"/>
                </a:ext>
              </a:extLst>
            </p:cNvPr>
            <p:cNvSpPr/>
            <p:nvPr/>
          </p:nvSpPr>
          <p:spPr>
            <a:xfrm>
              <a:off x="0" y="0"/>
              <a:ext cx="4669195" cy="2275232"/>
            </a:xfrm>
            <a:custGeom>
              <a:avLst/>
              <a:gdLst/>
              <a:ahLst/>
              <a:cxnLst/>
              <a:rect l="l" t="t" r="r" b="b"/>
              <a:pathLst>
                <a:path w="4669195" h="2275232">
                  <a:moveTo>
                    <a:pt x="0" y="0"/>
                  </a:moveTo>
                  <a:lnTo>
                    <a:pt x="4669195" y="0"/>
                  </a:lnTo>
                  <a:lnTo>
                    <a:pt x="4669195" y="2275232"/>
                  </a:lnTo>
                  <a:lnTo>
                    <a:pt x="0" y="2275232"/>
                  </a:lnTo>
                  <a:close/>
                </a:path>
              </a:pathLst>
            </a:custGeom>
            <a:solidFill>
              <a:srgbClr val="3A6B7D"/>
            </a:solidFill>
            <a:ln cap="sq">
              <a:noFill/>
              <a:prstDash val="solid"/>
              <a:miter/>
            </a:ln>
          </p:spPr>
          <p:txBody>
            <a:bodyPr/>
            <a:lstStyle/>
            <a:p>
              <a:endParaRPr lang="en-US"/>
            </a:p>
          </p:txBody>
        </p:sp>
        <p:sp>
          <p:nvSpPr>
            <p:cNvPr id="4" name="TextBox 4"/>
            <p:cNvSpPr txBox="1"/>
            <p:nvPr/>
          </p:nvSpPr>
          <p:spPr>
            <a:xfrm>
              <a:off x="0" y="-28575"/>
              <a:ext cx="4669195" cy="2303807"/>
            </a:xfrm>
            <a:prstGeom prst="rect">
              <a:avLst/>
            </a:prstGeom>
          </p:spPr>
          <p:txBody>
            <a:bodyPr lIns="50800" tIns="50800" rIns="50800" bIns="50800" rtlCol="0" anchor="ctr"/>
            <a:lstStyle/>
            <a:p>
              <a:pPr marL="0" lvl="0" indent="0" algn="ctr">
                <a:lnSpc>
                  <a:spcPts val="1910"/>
                </a:lnSpc>
                <a:spcBef>
                  <a:spcPct val="0"/>
                </a:spcBef>
              </a:pPr>
              <a:endParaRPr/>
            </a:p>
          </p:txBody>
        </p:sp>
      </p:grpSp>
      <p:sp>
        <p:nvSpPr>
          <p:cNvPr id="5" name="Freeform 5"/>
          <p:cNvSpPr/>
          <p:nvPr/>
        </p:nvSpPr>
        <p:spPr>
          <a:xfrm>
            <a:off x="587776" y="1713767"/>
            <a:ext cx="7060210" cy="8127839"/>
          </a:xfrm>
          <a:custGeom>
            <a:avLst/>
            <a:gdLst/>
            <a:ahLst/>
            <a:cxnLst/>
            <a:rect l="l" t="t" r="r" b="b"/>
            <a:pathLst>
              <a:path w="7060210" h="8127839">
                <a:moveTo>
                  <a:pt x="0" y="0"/>
                </a:moveTo>
                <a:lnTo>
                  <a:pt x="7060210" y="0"/>
                </a:lnTo>
                <a:lnTo>
                  <a:pt x="7060210" y="8127838"/>
                </a:lnTo>
                <a:lnTo>
                  <a:pt x="0" y="8127838"/>
                </a:lnTo>
                <a:lnTo>
                  <a:pt x="0" y="0"/>
                </a:lnTo>
                <a:close/>
              </a:path>
            </a:pathLst>
          </a:custGeom>
          <a:blipFill>
            <a:blip r:embed="rId2"/>
            <a:stretch>
              <a:fillRect l="-7462" t="-5008" r="-7462"/>
            </a:stretch>
          </a:blipFill>
        </p:spPr>
        <p:txBody>
          <a:bodyPr/>
          <a:lstStyle/>
          <a:p>
            <a:endParaRPr lang="en-US"/>
          </a:p>
        </p:txBody>
      </p:sp>
      <p:sp>
        <p:nvSpPr>
          <p:cNvPr id="6" name="Freeform 6"/>
          <p:cNvSpPr/>
          <p:nvPr/>
        </p:nvSpPr>
        <p:spPr>
          <a:xfrm>
            <a:off x="5809129" y="3908289"/>
            <a:ext cx="526811" cy="891012"/>
          </a:xfrm>
          <a:custGeom>
            <a:avLst/>
            <a:gdLst/>
            <a:ahLst/>
            <a:cxnLst/>
            <a:rect l="l" t="t" r="r" b="b"/>
            <a:pathLst>
              <a:path w="526811" h="891012">
                <a:moveTo>
                  <a:pt x="0" y="0"/>
                </a:moveTo>
                <a:lnTo>
                  <a:pt x="526811" y="0"/>
                </a:lnTo>
                <a:lnTo>
                  <a:pt x="526811" y="891012"/>
                </a:lnTo>
                <a:lnTo>
                  <a:pt x="0" y="891012"/>
                </a:lnTo>
                <a:lnTo>
                  <a:pt x="0" y="0"/>
                </a:lnTo>
                <a:close/>
              </a:path>
            </a:pathLst>
          </a:custGeom>
          <a:blipFill>
            <a:blip r:embed="rId3"/>
            <a:stretch>
              <a:fillRect/>
            </a:stretch>
          </a:blipFill>
        </p:spPr>
        <p:txBody>
          <a:bodyPr/>
          <a:lstStyle/>
          <a:p>
            <a:endParaRPr lang="en-US"/>
          </a:p>
        </p:txBody>
      </p:sp>
      <p:sp>
        <p:nvSpPr>
          <p:cNvPr id="7" name="Freeform 7"/>
          <p:cNvSpPr/>
          <p:nvPr/>
        </p:nvSpPr>
        <p:spPr>
          <a:xfrm>
            <a:off x="2640062" y="7401137"/>
            <a:ext cx="526811" cy="891012"/>
          </a:xfrm>
          <a:custGeom>
            <a:avLst/>
            <a:gdLst/>
            <a:ahLst/>
            <a:cxnLst/>
            <a:rect l="l" t="t" r="r" b="b"/>
            <a:pathLst>
              <a:path w="526811" h="891012">
                <a:moveTo>
                  <a:pt x="0" y="0"/>
                </a:moveTo>
                <a:lnTo>
                  <a:pt x="526810" y="0"/>
                </a:lnTo>
                <a:lnTo>
                  <a:pt x="526810" y="891011"/>
                </a:lnTo>
                <a:lnTo>
                  <a:pt x="0" y="891011"/>
                </a:lnTo>
                <a:lnTo>
                  <a:pt x="0" y="0"/>
                </a:lnTo>
                <a:close/>
              </a:path>
            </a:pathLst>
          </a:custGeom>
          <a:blipFill>
            <a:blip r:embed="rId3"/>
            <a:stretch>
              <a:fillRect/>
            </a:stretch>
          </a:blipFill>
        </p:spPr>
        <p:txBody>
          <a:bodyPr/>
          <a:lstStyle/>
          <a:p>
            <a:endParaRPr lang="en-US"/>
          </a:p>
        </p:txBody>
      </p:sp>
      <p:sp>
        <p:nvSpPr>
          <p:cNvPr id="8" name="Freeform 8"/>
          <p:cNvSpPr/>
          <p:nvPr/>
        </p:nvSpPr>
        <p:spPr>
          <a:xfrm>
            <a:off x="5026016" y="5965689"/>
            <a:ext cx="526811" cy="891012"/>
          </a:xfrm>
          <a:custGeom>
            <a:avLst/>
            <a:gdLst/>
            <a:ahLst/>
            <a:cxnLst/>
            <a:rect l="l" t="t" r="r" b="b"/>
            <a:pathLst>
              <a:path w="526811" h="891012">
                <a:moveTo>
                  <a:pt x="0" y="0"/>
                </a:moveTo>
                <a:lnTo>
                  <a:pt x="526811" y="0"/>
                </a:lnTo>
                <a:lnTo>
                  <a:pt x="526811" y="891012"/>
                </a:lnTo>
                <a:lnTo>
                  <a:pt x="0" y="89101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587776" y="374355"/>
            <a:ext cx="9240840" cy="1056637"/>
          </a:xfrm>
          <a:prstGeom prst="rect">
            <a:avLst/>
          </a:prstGeom>
        </p:spPr>
        <p:txBody>
          <a:bodyPr lIns="0" tIns="0" rIns="0" bIns="0" rtlCol="0" anchor="t">
            <a:spAutoFit/>
          </a:bodyPr>
          <a:lstStyle/>
          <a:p>
            <a:pPr marL="0" lvl="0" indent="0" algn="l">
              <a:lnSpc>
                <a:spcPts val="7999"/>
              </a:lnSpc>
            </a:pPr>
            <a:r>
              <a:rPr lang="en-US" sz="7999" spc="-239">
                <a:solidFill>
                  <a:srgbClr val="3A6B7D"/>
                </a:solidFill>
                <a:latin typeface="DM Sans"/>
                <a:ea typeface="DM Sans"/>
                <a:cs typeface="DM Sans"/>
                <a:sym typeface="DM Sans"/>
              </a:rPr>
              <a:t>Animal Collection </a:t>
            </a:r>
          </a:p>
        </p:txBody>
      </p:sp>
      <p:sp>
        <p:nvSpPr>
          <p:cNvPr id="10" name="TextBox 10"/>
          <p:cNvSpPr txBox="1"/>
          <p:nvPr/>
        </p:nvSpPr>
        <p:spPr>
          <a:xfrm>
            <a:off x="5026690" y="3348820"/>
            <a:ext cx="2091690" cy="409575"/>
          </a:xfrm>
          <a:prstGeom prst="rect">
            <a:avLst/>
          </a:prstGeom>
        </p:spPr>
        <p:txBody>
          <a:bodyPr lIns="0" tIns="0" rIns="0" bIns="0" rtlCol="0" anchor="t">
            <a:spAutoFit/>
          </a:bodyPr>
          <a:lstStyle/>
          <a:p>
            <a:pPr algn="ctr">
              <a:lnSpc>
                <a:spcPts val="3000"/>
              </a:lnSpc>
              <a:spcBef>
                <a:spcPct val="0"/>
              </a:spcBef>
            </a:pPr>
            <a:r>
              <a:rPr lang="en-US" sz="3000" b="1" spc="-89">
                <a:solidFill>
                  <a:srgbClr val="C70A06"/>
                </a:solidFill>
                <a:latin typeface="DM Sans Bold"/>
                <a:ea typeface="DM Sans Bold"/>
                <a:cs typeface="DM Sans Bold"/>
                <a:sym typeface="DM Sans Bold"/>
              </a:rPr>
              <a:t>Dixon Island</a:t>
            </a:r>
          </a:p>
        </p:txBody>
      </p:sp>
      <p:sp>
        <p:nvSpPr>
          <p:cNvPr id="11" name="TextBox 11"/>
          <p:cNvSpPr txBox="1"/>
          <p:nvPr/>
        </p:nvSpPr>
        <p:spPr>
          <a:xfrm>
            <a:off x="1738321" y="6991562"/>
            <a:ext cx="2330291" cy="409575"/>
          </a:xfrm>
          <a:prstGeom prst="rect">
            <a:avLst/>
          </a:prstGeom>
        </p:spPr>
        <p:txBody>
          <a:bodyPr lIns="0" tIns="0" rIns="0" bIns="0" rtlCol="0" anchor="t">
            <a:spAutoFit/>
          </a:bodyPr>
          <a:lstStyle/>
          <a:p>
            <a:pPr algn="ctr">
              <a:lnSpc>
                <a:spcPts val="3000"/>
              </a:lnSpc>
              <a:spcBef>
                <a:spcPct val="0"/>
              </a:spcBef>
            </a:pPr>
            <a:r>
              <a:rPr lang="en-US" sz="3000" b="1" spc="-89">
                <a:solidFill>
                  <a:srgbClr val="C70A06"/>
                </a:solidFill>
                <a:latin typeface="DM Sans Bold"/>
                <a:ea typeface="DM Sans Bold"/>
                <a:cs typeface="DM Sans Bold"/>
                <a:sym typeface="DM Sans Bold"/>
              </a:rPr>
              <a:t>Prasiola Point</a:t>
            </a:r>
          </a:p>
        </p:txBody>
      </p:sp>
      <p:sp>
        <p:nvSpPr>
          <p:cNvPr id="12" name="TextBox 12"/>
          <p:cNvSpPr txBox="1"/>
          <p:nvPr/>
        </p:nvSpPr>
        <p:spPr>
          <a:xfrm>
            <a:off x="4769714" y="5556114"/>
            <a:ext cx="1039416" cy="409575"/>
          </a:xfrm>
          <a:prstGeom prst="rect">
            <a:avLst/>
          </a:prstGeom>
        </p:spPr>
        <p:txBody>
          <a:bodyPr lIns="0" tIns="0" rIns="0" bIns="0" rtlCol="0" anchor="t">
            <a:spAutoFit/>
          </a:bodyPr>
          <a:lstStyle/>
          <a:p>
            <a:pPr algn="ctr">
              <a:lnSpc>
                <a:spcPts val="3000"/>
              </a:lnSpc>
              <a:spcBef>
                <a:spcPct val="0"/>
              </a:spcBef>
            </a:pPr>
            <a:r>
              <a:rPr lang="en-US" sz="3000" b="1" spc="-89">
                <a:solidFill>
                  <a:srgbClr val="C70A06"/>
                </a:solidFill>
                <a:latin typeface="DM Sans Bold"/>
                <a:ea typeface="DM Sans Bold"/>
                <a:cs typeface="DM Sans Bold"/>
                <a:sym typeface="DM Sans Bold"/>
              </a:rPr>
              <a:t>BMSC</a:t>
            </a:r>
          </a:p>
        </p:txBody>
      </p:sp>
      <p:sp>
        <p:nvSpPr>
          <p:cNvPr id="13" name="TextBox 13"/>
          <p:cNvSpPr txBox="1"/>
          <p:nvPr/>
        </p:nvSpPr>
        <p:spPr>
          <a:xfrm>
            <a:off x="7647986" y="8354060"/>
            <a:ext cx="9611314" cy="904240"/>
          </a:xfrm>
          <a:prstGeom prst="rect">
            <a:avLst/>
          </a:prstGeom>
        </p:spPr>
        <p:txBody>
          <a:bodyPr lIns="0" tIns="0" rIns="0" bIns="0" rtlCol="0" anchor="t">
            <a:spAutoFit/>
          </a:bodyPr>
          <a:lstStyle/>
          <a:p>
            <a:pPr marL="755651" lvl="1" indent="-377825" algn="l">
              <a:lnSpc>
                <a:spcPts val="3500"/>
              </a:lnSpc>
              <a:buFont typeface="Arial"/>
              <a:buChar char="•"/>
            </a:pPr>
            <a:r>
              <a:rPr lang="en-US" sz="3500" spc="-105">
                <a:solidFill>
                  <a:srgbClr val="FFFFFF"/>
                </a:solidFill>
                <a:latin typeface="DM Sans"/>
                <a:ea typeface="DM Sans"/>
                <a:cs typeface="DM Sans"/>
                <a:sym typeface="DM Sans"/>
              </a:rPr>
              <a:t>Samples were than frozen and brought back to TRU for Lipid analysis</a:t>
            </a:r>
          </a:p>
        </p:txBody>
      </p:sp>
      <p:sp>
        <p:nvSpPr>
          <p:cNvPr id="14" name="TextBox 14"/>
          <p:cNvSpPr txBox="1"/>
          <p:nvPr/>
        </p:nvSpPr>
        <p:spPr>
          <a:xfrm>
            <a:off x="7647986" y="6748992"/>
            <a:ext cx="9611314" cy="904240"/>
          </a:xfrm>
          <a:prstGeom prst="rect">
            <a:avLst/>
          </a:prstGeom>
        </p:spPr>
        <p:txBody>
          <a:bodyPr lIns="0" tIns="0" rIns="0" bIns="0" rtlCol="0" anchor="t">
            <a:spAutoFit/>
          </a:bodyPr>
          <a:lstStyle/>
          <a:p>
            <a:pPr marL="755651" lvl="1" indent="-377825" algn="l">
              <a:lnSpc>
                <a:spcPts val="3500"/>
              </a:lnSpc>
              <a:buFont typeface="Arial"/>
              <a:buChar char="•"/>
            </a:pPr>
            <a:r>
              <a:rPr lang="en-US" sz="3500" spc="-105">
                <a:solidFill>
                  <a:srgbClr val="FFFFFF"/>
                </a:solidFill>
                <a:latin typeface="DM Sans"/>
                <a:ea typeface="DM Sans"/>
                <a:cs typeface="DM Sans"/>
                <a:sym typeface="DM Sans"/>
              </a:rPr>
              <a:t>Egg capsules were hatched in the lab giving the </a:t>
            </a:r>
            <a:r>
              <a:rPr lang="en-US" sz="3500" b="1" spc="-105">
                <a:solidFill>
                  <a:srgbClr val="FFFFFF"/>
                </a:solidFill>
                <a:latin typeface="DM Sans Bold"/>
                <a:ea typeface="DM Sans Bold"/>
                <a:cs typeface="DM Sans Bold"/>
                <a:sym typeface="DM Sans Bold"/>
              </a:rPr>
              <a:t>early juvenile </a:t>
            </a:r>
            <a:r>
              <a:rPr lang="en-US" sz="3500" spc="-105">
                <a:solidFill>
                  <a:srgbClr val="FFFFFF"/>
                </a:solidFill>
                <a:latin typeface="DM Sans"/>
                <a:ea typeface="DM Sans"/>
                <a:cs typeface="DM Sans"/>
                <a:sym typeface="DM Sans"/>
              </a:rPr>
              <a:t>stage (24 hours old)</a:t>
            </a:r>
          </a:p>
        </p:txBody>
      </p:sp>
      <p:sp>
        <p:nvSpPr>
          <p:cNvPr id="15" name="TextBox 15"/>
          <p:cNvSpPr txBox="1"/>
          <p:nvPr/>
        </p:nvSpPr>
        <p:spPr>
          <a:xfrm>
            <a:off x="7647986" y="4650604"/>
            <a:ext cx="9918481" cy="1772920"/>
          </a:xfrm>
          <a:prstGeom prst="rect">
            <a:avLst/>
          </a:prstGeom>
        </p:spPr>
        <p:txBody>
          <a:bodyPr lIns="0" tIns="0" rIns="0" bIns="0" rtlCol="0" anchor="t">
            <a:spAutoFit/>
          </a:bodyPr>
          <a:lstStyle/>
          <a:p>
            <a:pPr marL="755651" lvl="1" indent="-377825" algn="l">
              <a:lnSpc>
                <a:spcPts val="3500"/>
              </a:lnSpc>
              <a:buFont typeface="Arial"/>
              <a:buChar char="•"/>
            </a:pPr>
            <a:r>
              <a:rPr lang="en-US" sz="3500" b="1" spc="-105">
                <a:solidFill>
                  <a:srgbClr val="FFFFFF"/>
                </a:solidFill>
                <a:latin typeface="DM Sans Bold"/>
                <a:ea typeface="DM Sans Bold"/>
                <a:cs typeface="DM Sans Bold"/>
                <a:sym typeface="DM Sans Bold"/>
              </a:rPr>
              <a:t>Adults</a:t>
            </a:r>
            <a:r>
              <a:rPr lang="en-US" sz="3500" spc="-105">
                <a:solidFill>
                  <a:srgbClr val="FFFFFF"/>
                </a:solidFill>
                <a:latin typeface="DM Sans"/>
                <a:ea typeface="DM Sans"/>
                <a:cs typeface="DM Sans"/>
                <a:sym typeface="DM Sans"/>
              </a:rPr>
              <a:t> (~2 years), </a:t>
            </a:r>
            <a:r>
              <a:rPr lang="en-US" sz="3500" b="1" spc="-105">
                <a:solidFill>
                  <a:srgbClr val="FFFFFF"/>
                </a:solidFill>
                <a:latin typeface="DM Sans Bold"/>
                <a:ea typeface="DM Sans Bold"/>
                <a:cs typeface="DM Sans Bold"/>
                <a:sym typeface="DM Sans Bold"/>
              </a:rPr>
              <a:t>late juveniles</a:t>
            </a:r>
            <a:r>
              <a:rPr lang="en-US" sz="3500" spc="-105">
                <a:solidFill>
                  <a:srgbClr val="FFFFFF"/>
                </a:solidFill>
                <a:latin typeface="DM Sans"/>
                <a:ea typeface="DM Sans"/>
                <a:cs typeface="DM Sans"/>
                <a:sym typeface="DM Sans"/>
              </a:rPr>
              <a:t> (~6 months) and egg capsules were collected from both field sites</a:t>
            </a:r>
          </a:p>
          <a:p>
            <a:pPr algn="l">
              <a:lnSpc>
                <a:spcPts val="3500"/>
              </a:lnSpc>
            </a:pPr>
            <a:endParaRPr lang="en-US" sz="3500" spc="-105">
              <a:solidFill>
                <a:srgbClr val="FFFFFF"/>
              </a:solidFill>
              <a:latin typeface="DM Sans"/>
              <a:ea typeface="DM Sans"/>
              <a:cs typeface="DM Sans"/>
              <a:sym typeface="DM Sans"/>
            </a:endParaRPr>
          </a:p>
        </p:txBody>
      </p:sp>
      <p:sp>
        <p:nvSpPr>
          <p:cNvPr id="16" name="TextBox 16"/>
          <p:cNvSpPr txBox="1"/>
          <p:nvPr/>
        </p:nvSpPr>
        <p:spPr>
          <a:xfrm>
            <a:off x="7647986" y="2172834"/>
            <a:ext cx="9611314" cy="1772920"/>
          </a:xfrm>
          <a:prstGeom prst="rect">
            <a:avLst/>
          </a:prstGeom>
        </p:spPr>
        <p:txBody>
          <a:bodyPr lIns="0" tIns="0" rIns="0" bIns="0" rtlCol="0" anchor="t">
            <a:spAutoFit/>
          </a:bodyPr>
          <a:lstStyle/>
          <a:p>
            <a:pPr marL="755651" lvl="1" indent="-377825" algn="l">
              <a:lnSpc>
                <a:spcPts val="3500"/>
              </a:lnSpc>
              <a:buFont typeface="Arial"/>
              <a:buChar char="•"/>
            </a:pPr>
            <a:r>
              <a:rPr lang="en-US" sz="3500" spc="-105">
                <a:solidFill>
                  <a:srgbClr val="FFFFFF"/>
                </a:solidFill>
                <a:latin typeface="DM Sans"/>
                <a:ea typeface="DM Sans"/>
                <a:cs typeface="DM Sans"/>
                <a:sym typeface="DM Sans"/>
              </a:rPr>
              <a:t>Collections took place over the months of May - July 2025 on the west coast of Vancouver Island in Bamfield, BC at the Bamfield Marine Science Center (BMSC).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A6B7D"/>
        </a:solidFill>
        <a:effectLst/>
      </p:bgPr>
    </p:bg>
    <p:spTree>
      <p:nvGrpSpPr>
        <p:cNvPr id="1" name=""/>
        <p:cNvGrpSpPr/>
        <p:nvPr/>
      </p:nvGrpSpPr>
      <p:grpSpPr>
        <a:xfrm>
          <a:off x="0" y="0"/>
          <a:ext cx="0" cy="0"/>
          <a:chOff x="0" y="0"/>
          <a:chExt cx="0" cy="0"/>
        </a:xfrm>
      </p:grpSpPr>
      <p:grpSp>
        <p:nvGrpSpPr>
          <p:cNvPr id="2" name="Group 2"/>
          <p:cNvGrpSpPr/>
          <p:nvPr/>
        </p:nvGrpSpPr>
        <p:grpSpPr>
          <a:xfrm>
            <a:off x="13534997" y="4746289"/>
            <a:ext cx="2268175" cy="416261"/>
            <a:chOff x="0" y="0"/>
            <a:chExt cx="3024233" cy="555015"/>
          </a:xfrm>
        </p:grpSpPr>
        <p:sp>
          <p:nvSpPr>
            <p:cNvPr id="3" name="AutoShape 3"/>
            <p:cNvSpPr/>
            <p:nvPr/>
          </p:nvSpPr>
          <p:spPr>
            <a:xfrm>
              <a:off x="0" y="529615"/>
              <a:ext cx="3024233" cy="0"/>
            </a:xfrm>
            <a:prstGeom prst="line">
              <a:avLst/>
            </a:prstGeom>
            <a:ln w="50800" cap="flat">
              <a:solidFill>
                <a:srgbClr val="000000"/>
              </a:solidFill>
              <a:prstDash val="solid"/>
              <a:headEnd type="none" w="sm" len="sm"/>
              <a:tailEnd type="none" w="sm" len="sm"/>
            </a:ln>
          </p:spPr>
          <p:txBody>
            <a:bodyPr/>
            <a:lstStyle/>
            <a:p>
              <a:endParaRPr lang="en-US"/>
            </a:p>
          </p:txBody>
        </p:sp>
        <p:sp>
          <p:nvSpPr>
            <p:cNvPr id="4" name="AutoShape 4"/>
            <p:cNvSpPr/>
            <p:nvPr/>
          </p:nvSpPr>
          <p:spPr>
            <a:xfrm flipH="1">
              <a:off x="2998833"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5" name="AutoShape 5"/>
            <p:cNvSpPr/>
            <p:nvPr/>
          </p:nvSpPr>
          <p:spPr>
            <a:xfrm flipH="1">
              <a:off x="25400" y="0"/>
              <a:ext cx="0" cy="516915"/>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6" name="Group 6"/>
          <p:cNvGrpSpPr/>
          <p:nvPr/>
        </p:nvGrpSpPr>
        <p:grpSpPr>
          <a:xfrm>
            <a:off x="8175648" y="4746289"/>
            <a:ext cx="2268175" cy="416261"/>
            <a:chOff x="0" y="0"/>
            <a:chExt cx="3024233" cy="555015"/>
          </a:xfrm>
        </p:grpSpPr>
        <p:sp>
          <p:nvSpPr>
            <p:cNvPr id="7" name="AutoShape 7"/>
            <p:cNvSpPr/>
            <p:nvPr/>
          </p:nvSpPr>
          <p:spPr>
            <a:xfrm>
              <a:off x="0" y="529615"/>
              <a:ext cx="3024233" cy="0"/>
            </a:xfrm>
            <a:prstGeom prst="line">
              <a:avLst/>
            </a:prstGeom>
            <a:ln w="50800" cap="flat">
              <a:solidFill>
                <a:srgbClr val="000000"/>
              </a:solidFill>
              <a:prstDash val="solid"/>
              <a:headEnd type="none" w="sm" len="sm"/>
              <a:tailEnd type="none" w="sm" len="sm"/>
            </a:ln>
          </p:spPr>
          <p:txBody>
            <a:bodyPr/>
            <a:lstStyle/>
            <a:p>
              <a:endParaRPr lang="en-US"/>
            </a:p>
          </p:txBody>
        </p:sp>
        <p:sp>
          <p:nvSpPr>
            <p:cNvPr id="8" name="AutoShape 8"/>
            <p:cNvSpPr/>
            <p:nvPr/>
          </p:nvSpPr>
          <p:spPr>
            <a:xfrm flipH="1">
              <a:off x="2998833"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9" name="AutoShape 9"/>
            <p:cNvSpPr/>
            <p:nvPr/>
          </p:nvSpPr>
          <p:spPr>
            <a:xfrm flipH="1">
              <a:off x="25400" y="0"/>
              <a:ext cx="0" cy="516915"/>
            </a:xfrm>
            <a:prstGeom prst="line">
              <a:avLst/>
            </a:prstGeom>
            <a:ln w="50800" cap="flat">
              <a:solidFill>
                <a:srgbClr val="000000"/>
              </a:solidFill>
              <a:prstDash val="solid"/>
              <a:headEnd type="none" w="sm" len="sm"/>
              <a:tailEnd type="none" w="sm" len="sm"/>
            </a:ln>
          </p:spPr>
          <p:txBody>
            <a:bodyPr/>
            <a:lstStyle/>
            <a:p>
              <a:endParaRPr lang="en-US"/>
            </a:p>
          </p:txBody>
        </p:sp>
      </p:grpSp>
      <p:grpSp>
        <p:nvGrpSpPr>
          <p:cNvPr id="10" name="Group 10"/>
          <p:cNvGrpSpPr/>
          <p:nvPr/>
        </p:nvGrpSpPr>
        <p:grpSpPr>
          <a:xfrm>
            <a:off x="271155" y="229781"/>
            <a:ext cx="17745690" cy="9792362"/>
            <a:chOff x="0" y="0"/>
            <a:chExt cx="4673762" cy="2579058"/>
          </a:xfrm>
        </p:grpSpPr>
        <p:sp>
          <p:nvSpPr>
            <p:cNvPr id="11" name="Freeform 11"/>
            <p:cNvSpPr/>
            <p:nvPr/>
          </p:nvSpPr>
          <p:spPr>
            <a:xfrm>
              <a:off x="0" y="0"/>
              <a:ext cx="4673762" cy="2579058"/>
            </a:xfrm>
            <a:custGeom>
              <a:avLst/>
              <a:gdLst/>
              <a:ahLst/>
              <a:cxnLst/>
              <a:rect l="l" t="t" r="r" b="b"/>
              <a:pathLst>
                <a:path w="4673762" h="2579058">
                  <a:moveTo>
                    <a:pt x="0" y="0"/>
                  </a:moveTo>
                  <a:lnTo>
                    <a:pt x="4673762" y="0"/>
                  </a:lnTo>
                  <a:lnTo>
                    <a:pt x="4673762" y="2579058"/>
                  </a:lnTo>
                  <a:lnTo>
                    <a:pt x="0" y="2579058"/>
                  </a:lnTo>
                  <a:close/>
                </a:path>
              </a:pathLst>
            </a:custGeom>
            <a:solidFill>
              <a:srgbClr val="FFFFFF"/>
            </a:solidFill>
          </p:spPr>
          <p:txBody>
            <a:bodyPr/>
            <a:lstStyle/>
            <a:p>
              <a:endParaRPr lang="en-US"/>
            </a:p>
          </p:txBody>
        </p:sp>
        <p:sp>
          <p:nvSpPr>
            <p:cNvPr id="12" name="TextBox 12"/>
            <p:cNvSpPr txBox="1"/>
            <p:nvPr/>
          </p:nvSpPr>
          <p:spPr>
            <a:xfrm>
              <a:off x="0" y="0"/>
              <a:ext cx="4673762" cy="2579058"/>
            </a:xfrm>
            <a:prstGeom prst="rect">
              <a:avLst/>
            </a:prstGeom>
          </p:spPr>
          <p:txBody>
            <a:bodyPr lIns="50800" tIns="50800" rIns="50800" bIns="50800" rtlCol="0" anchor="ctr"/>
            <a:lstStyle/>
            <a:p>
              <a:pPr algn="ctr">
                <a:lnSpc>
                  <a:spcPts val="1605"/>
                </a:lnSpc>
              </a:pPr>
              <a:endParaRPr/>
            </a:p>
          </p:txBody>
        </p:sp>
      </p:grpSp>
      <p:sp>
        <p:nvSpPr>
          <p:cNvPr id="13" name="Freeform 13"/>
          <p:cNvSpPr/>
          <p:nvPr/>
        </p:nvSpPr>
        <p:spPr>
          <a:xfrm>
            <a:off x="1028700" y="2020512"/>
            <a:ext cx="16230600" cy="7717061"/>
          </a:xfrm>
          <a:custGeom>
            <a:avLst/>
            <a:gdLst/>
            <a:ahLst/>
            <a:cxnLst/>
            <a:rect l="l" t="t" r="r" b="b"/>
            <a:pathLst>
              <a:path w="16230600" h="7717061">
                <a:moveTo>
                  <a:pt x="0" y="0"/>
                </a:moveTo>
                <a:lnTo>
                  <a:pt x="16230600" y="0"/>
                </a:lnTo>
                <a:lnTo>
                  <a:pt x="16230600" y="7717060"/>
                </a:lnTo>
                <a:lnTo>
                  <a:pt x="0" y="7717060"/>
                </a:lnTo>
                <a:lnTo>
                  <a:pt x="0" y="0"/>
                </a:lnTo>
                <a:close/>
              </a:path>
            </a:pathLst>
          </a:custGeom>
          <a:blipFill>
            <a:blip r:embed="rId2"/>
            <a:stretch>
              <a:fillRect b="-422"/>
            </a:stretch>
          </a:blipFill>
        </p:spPr>
        <p:txBody>
          <a:bodyPr/>
          <a:lstStyle/>
          <a:p>
            <a:endParaRPr lang="en-US"/>
          </a:p>
        </p:txBody>
      </p:sp>
      <p:grpSp>
        <p:nvGrpSpPr>
          <p:cNvPr id="14" name="Group 14"/>
          <p:cNvGrpSpPr/>
          <p:nvPr/>
        </p:nvGrpSpPr>
        <p:grpSpPr>
          <a:xfrm>
            <a:off x="2811848" y="4727239"/>
            <a:ext cx="2268175" cy="791284"/>
            <a:chOff x="0" y="0"/>
            <a:chExt cx="3024233" cy="1055045"/>
          </a:xfrm>
        </p:grpSpPr>
        <p:sp>
          <p:nvSpPr>
            <p:cNvPr id="15" name="AutoShape 15"/>
            <p:cNvSpPr/>
            <p:nvPr/>
          </p:nvSpPr>
          <p:spPr>
            <a:xfrm>
              <a:off x="0" y="529615"/>
              <a:ext cx="3024233" cy="0"/>
            </a:xfrm>
            <a:prstGeom prst="line">
              <a:avLst/>
            </a:prstGeom>
            <a:ln w="50800" cap="flat">
              <a:solidFill>
                <a:srgbClr val="000000"/>
              </a:solidFill>
              <a:prstDash val="solid"/>
              <a:headEnd type="none" w="sm" len="sm"/>
              <a:tailEnd type="none" w="sm" len="sm"/>
            </a:ln>
          </p:spPr>
          <p:txBody>
            <a:bodyPr/>
            <a:lstStyle/>
            <a:p>
              <a:endParaRPr lang="en-US"/>
            </a:p>
          </p:txBody>
        </p:sp>
        <p:sp>
          <p:nvSpPr>
            <p:cNvPr id="16" name="AutoShape 16"/>
            <p:cNvSpPr/>
            <p:nvPr/>
          </p:nvSpPr>
          <p:spPr>
            <a:xfrm flipH="1">
              <a:off x="2998833"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17" name="AutoShape 17"/>
            <p:cNvSpPr/>
            <p:nvPr/>
          </p:nvSpPr>
          <p:spPr>
            <a:xfrm flipH="1">
              <a:off x="25400"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18" name="Freeform 18"/>
            <p:cNvSpPr/>
            <p:nvPr/>
          </p:nvSpPr>
          <p:spPr>
            <a:xfrm rot="5400000">
              <a:off x="1243051" y="638667"/>
              <a:ext cx="538131" cy="294627"/>
            </a:xfrm>
            <a:custGeom>
              <a:avLst/>
              <a:gdLst/>
              <a:ahLst/>
              <a:cxnLst/>
              <a:rect l="l" t="t" r="r" b="b"/>
              <a:pathLst>
                <a:path w="538131" h="294627">
                  <a:moveTo>
                    <a:pt x="0" y="0"/>
                  </a:moveTo>
                  <a:lnTo>
                    <a:pt x="538131" y="0"/>
                  </a:lnTo>
                  <a:lnTo>
                    <a:pt x="538131" y="294626"/>
                  </a:lnTo>
                  <a:lnTo>
                    <a:pt x="0" y="294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9" name="Group 19"/>
          <p:cNvGrpSpPr/>
          <p:nvPr/>
        </p:nvGrpSpPr>
        <p:grpSpPr>
          <a:xfrm>
            <a:off x="8175648" y="4747858"/>
            <a:ext cx="2268175" cy="791284"/>
            <a:chOff x="0" y="0"/>
            <a:chExt cx="3024233" cy="1055045"/>
          </a:xfrm>
        </p:grpSpPr>
        <p:sp>
          <p:nvSpPr>
            <p:cNvPr id="20" name="AutoShape 20"/>
            <p:cNvSpPr/>
            <p:nvPr/>
          </p:nvSpPr>
          <p:spPr>
            <a:xfrm>
              <a:off x="0" y="529615"/>
              <a:ext cx="3024233" cy="0"/>
            </a:xfrm>
            <a:prstGeom prst="line">
              <a:avLst/>
            </a:prstGeom>
            <a:ln w="50800" cap="flat">
              <a:solidFill>
                <a:srgbClr val="000000"/>
              </a:solidFill>
              <a:prstDash val="solid"/>
              <a:headEnd type="none" w="sm" len="sm"/>
              <a:tailEnd type="none" w="sm" len="sm"/>
            </a:ln>
          </p:spPr>
          <p:txBody>
            <a:bodyPr/>
            <a:lstStyle/>
            <a:p>
              <a:endParaRPr lang="en-US"/>
            </a:p>
          </p:txBody>
        </p:sp>
        <p:sp>
          <p:nvSpPr>
            <p:cNvPr id="21" name="AutoShape 21"/>
            <p:cNvSpPr/>
            <p:nvPr/>
          </p:nvSpPr>
          <p:spPr>
            <a:xfrm flipH="1">
              <a:off x="2998833"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22" name="AutoShape 22"/>
            <p:cNvSpPr/>
            <p:nvPr/>
          </p:nvSpPr>
          <p:spPr>
            <a:xfrm flipH="1">
              <a:off x="25400"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23" name="Freeform 23"/>
            <p:cNvSpPr/>
            <p:nvPr/>
          </p:nvSpPr>
          <p:spPr>
            <a:xfrm rot="5400000">
              <a:off x="1243051" y="638667"/>
              <a:ext cx="538131" cy="294627"/>
            </a:xfrm>
            <a:custGeom>
              <a:avLst/>
              <a:gdLst/>
              <a:ahLst/>
              <a:cxnLst/>
              <a:rect l="l" t="t" r="r" b="b"/>
              <a:pathLst>
                <a:path w="538131" h="294627">
                  <a:moveTo>
                    <a:pt x="0" y="0"/>
                  </a:moveTo>
                  <a:lnTo>
                    <a:pt x="538131" y="0"/>
                  </a:lnTo>
                  <a:lnTo>
                    <a:pt x="538131" y="294626"/>
                  </a:lnTo>
                  <a:lnTo>
                    <a:pt x="0" y="294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4" name="Group 24"/>
          <p:cNvGrpSpPr/>
          <p:nvPr/>
        </p:nvGrpSpPr>
        <p:grpSpPr>
          <a:xfrm>
            <a:off x="13539448" y="4768477"/>
            <a:ext cx="2268175" cy="791284"/>
            <a:chOff x="0" y="0"/>
            <a:chExt cx="3024233" cy="1055045"/>
          </a:xfrm>
        </p:grpSpPr>
        <p:sp>
          <p:nvSpPr>
            <p:cNvPr id="25" name="AutoShape 25"/>
            <p:cNvSpPr/>
            <p:nvPr/>
          </p:nvSpPr>
          <p:spPr>
            <a:xfrm>
              <a:off x="0" y="529615"/>
              <a:ext cx="3024233" cy="0"/>
            </a:xfrm>
            <a:prstGeom prst="line">
              <a:avLst/>
            </a:prstGeom>
            <a:ln w="50800" cap="flat">
              <a:solidFill>
                <a:srgbClr val="000000"/>
              </a:solidFill>
              <a:prstDash val="solid"/>
              <a:headEnd type="none" w="sm" len="sm"/>
              <a:tailEnd type="none" w="sm" len="sm"/>
            </a:ln>
          </p:spPr>
          <p:txBody>
            <a:bodyPr/>
            <a:lstStyle/>
            <a:p>
              <a:endParaRPr lang="en-US"/>
            </a:p>
          </p:txBody>
        </p:sp>
        <p:sp>
          <p:nvSpPr>
            <p:cNvPr id="26" name="AutoShape 26"/>
            <p:cNvSpPr/>
            <p:nvPr/>
          </p:nvSpPr>
          <p:spPr>
            <a:xfrm flipH="1">
              <a:off x="2998833"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27" name="AutoShape 27"/>
            <p:cNvSpPr/>
            <p:nvPr/>
          </p:nvSpPr>
          <p:spPr>
            <a:xfrm flipH="1">
              <a:off x="25400" y="0"/>
              <a:ext cx="0" cy="516915"/>
            </a:xfrm>
            <a:prstGeom prst="line">
              <a:avLst/>
            </a:prstGeom>
            <a:ln w="50800" cap="flat">
              <a:solidFill>
                <a:srgbClr val="000000"/>
              </a:solidFill>
              <a:prstDash val="solid"/>
              <a:headEnd type="none" w="sm" len="sm"/>
              <a:tailEnd type="none" w="sm" len="sm"/>
            </a:ln>
          </p:spPr>
          <p:txBody>
            <a:bodyPr/>
            <a:lstStyle/>
            <a:p>
              <a:endParaRPr lang="en-US"/>
            </a:p>
          </p:txBody>
        </p:sp>
        <p:sp>
          <p:nvSpPr>
            <p:cNvPr id="28" name="Freeform 28"/>
            <p:cNvSpPr/>
            <p:nvPr/>
          </p:nvSpPr>
          <p:spPr>
            <a:xfrm rot="5400000">
              <a:off x="1243051" y="638667"/>
              <a:ext cx="538131" cy="294627"/>
            </a:xfrm>
            <a:custGeom>
              <a:avLst/>
              <a:gdLst/>
              <a:ahLst/>
              <a:cxnLst/>
              <a:rect l="l" t="t" r="r" b="b"/>
              <a:pathLst>
                <a:path w="538131" h="294627">
                  <a:moveTo>
                    <a:pt x="0" y="0"/>
                  </a:moveTo>
                  <a:lnTo>
                    <a:pt x="538131" y="0"/>
                  </a:lnTo>
                  <a:lnTo>
                    <a:pt x="538131" y="294626"/>
                  </a:lnTo>
                  <a:lnTo>
                    <a:pt x="0" y="294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TextBox 29"/>
          <p:cNvSpPr txBox="1"/>
          <p:nvPr/>
        </p:nvSpPr>
        <p:spPr>
          <a:xfrm>
            <a:off x="418775" y="518040"/>
            <a:ext cx="17450450" cy="1812290"/>
          </a:xfrm>
          <a:prstGeom prst="rect">
            <a:avLst/>
          </a:prstGeom>
        </p:spPr>
        <p:txBody>
          <a:bodyPr lIns="0" tIns="0" rIns="0" bIns="0" rtlCol="0" anchor="t">
            <a:spAutoFit/>
          </a:bodyPr>
          <a:lstStyle/>
          <a:p>
            <a:pPr algn="l">
              <a:lnSpc>
                <a:spcPts val="6999"/>
              </a:lnSpc>
            </a:pPr>
            <a:r>
              <a:rPr lang="en-US" sz="6999" spc="-209">
                <a:solidFill>
                  <a:srgbClr val="396271"/>
                </a:solidFill>
                <a:latin typeface="DM Sans"/>
                <a:ea typeface="DM Sans"/>
                <a:cs typeface="DM Sans"/>
                <a:sym typeface="DM Sans"/>
              </a:rPr>
              <a:t>Experimental Setup Priority 1: </a:t>
            </a:r>
          </a:p>
          <a:p>
            <a:pPr marL="0" lvl="0" indent="0" algn="l">
              <a:lnSpc>
                <a:spcPts val="6999"/>
              </a:lnSpc>
            </a:pPr>
            <a:r>
              <a:rPr lang="en-US" sz="6999" spc="-209">
                <a:solidFill>
                  <a:srgbClr val="396271"/>
                </a:solidFill>
                <a:latin typeface="DM Sans"/>
                <a:ea typeface="DM Sans"/>
                <a:cs typeface="DM Sans"/>
                <a:sym typeface="DM Sans"/>
              </a:rPr>
              <a:t>Temperature &amp; Starvation </a:t>
            </a:r>
          </a:p>
        </p:txBody>
      </p:sp>
      <p:sp>
        <p:nvSpPr>
          <p:cNvPr id="30" name="TextBox 30"/>
          <p:cNvSpPr txBox="1"/>
          <p:nvPr/>
        </p:nvSpPr>
        <p:spPr>
          <a:xfrm>
            <a:off x="5560278" y="8982075"/>
            <a:ext cx="7167443" cy="537845"/>
          </a:xfrm>
          <a:prstGeom prst="rect">
            <a:avLst/>
          </a:prstGeom>
        </p:spPr>
        <p:txBody>
          <a:bodyPr lIns="0" tIns="0" rIns="0" bIns="0" rtlCol="0" anchor="t">
            <a:spAutoFit/>
          </a:bodyPr>
          <a:lstStyle/>
          <a:p>
            <a:pPr algn="ctr">
              <a:lnSpc>
                <a:spcPts val="4000"/>
              </a:lnSpc>
              <a:spcBef>
                <a:spcPct val="0"/>
              </a:spcBef>
            </a:pPr>
            <a:r>
              <a:rPr lang="en-US" sz="4000" b="1" spc="-120">
                <a:solidFill>
                  <a:srgbClr val="3A6B7D"/>
                </a:solidFill>
                <a:latin typeface="DM Sans Bold"/>
                <a:ea typeface="DM Sans Bold"/>
                <a:cs typeface="DM Sans Bold"/>
                <a:sym typeface="DM Sans Bold"/>
              </a:rPr>
              <a:t>Experiment Duration of 19 days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A97CB"/>
        </a:solidFill>
        <a:effectLst/>
      </p:bgPr>
    </p:bg>
    <p:spTree>
      <p:nvGrpSpPr>
        <p:cNvPr id="1" name=""/>
        <p:cNvGrpSpPr/>
        <p:nvPr/>
      </p:nvGrpSpPr>
      <p:grpSpPr>
        <a:xfrm>
          <a:off x="0" y="0"/>
          <a:ext cx="0" cy="0"/>
          <a:chOff x="0" y="0"/>
          <a:chExt cx="0" cy="0"/>
        </a:xfrm>
      </p:grpSpPr>
      <p:grpSp>
        <p:nvGrpSpPr>
          <p:cNvPr id="2" name="Group 2"/>
          <p:cNvGrpSpPr/>
          <p:nvPr/>
        </p:nvGrpSpPr>
        <p:grpSpPr>
          <a:xfrm>
            <a:off x="260225" y="194055"/>
            <a:ext cx="17811898" cy="9872490"/>
            <a:chOff x="0" y="0"/>
            <a:chExt cx="4691199" cy="2600162"/>
          </a:xfrm>
        </p:grpSpPr>
        <p:sp>
          <p:nvSpPr>
            <p:cNvPr id="3" name="Freeform 3">
              <a:extLst>
                <a:ext uri="{C183D7F6-B498-43B3-948B-1728B52AA6E4}">
                  <adec:decorative xmlns:adec="http://schemas.microsoft.com/office/drawing/2017/decorative" val="1"/>
                </a:ext>
              </a:extLst>
            </p:cNvPr>
            <p:cNvSpPr/>
            <p:nvPr/>
          </p:nvSpPr>
          <p:spPr>
            <a:xfrm>
              <a:off x="0" y="0"/>
              <a:ext cx="4691199" cy="2600162"/>
            </a:xfrm>
            <a:custGeom>
              <a:avLst/>
              <a:gdLst/>
              <a:ahLst/>
              <a:cxnLst/>
              <a:rect l="l" t="t" r="r" b="b"/>
              <a:pathLst>
                <a:path w="4691199" h="2600162">
                  <a:moveTo>
                    <a:pt x="0" y="0"/>
                  </a:moveTo>
                  <a:lnTo>
                    <a:pt x="4691199" y="0"/>
                  </a:lnTo>
                  <a:lnTo>
                    <a:pt x="4691199" y="2600162"/>
                  </a:lnTo>
                  <a:lnTo>
                    <a:pt x="0" y="2600162"/>
                  </a:ln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4691199" cy="2628737"/>
            </a:xfrm>
            <a:prstGeom prst="rect">
              <a:avLst/>
            </a:prstGeom>
          </p:spPr>
          <p:txBody>
            <a:bodyPr lIns="50800" tIns="50800" rIns="50800" bIns="50800" rtlCol="0" anchor="ctr"/>
            <a:lstStyle/>
            <a:p>
              <a:pPr marL="0" lvl="0" indent="0" algn="ctr">
                <a:lnSpc>
                  <a:spcPts val="1910"/>
                </a:lnSpc>
                <a:spcBef>
                  <a:spcPct val="0"/>
                </a:spcBef>
              </a:pPr>
              <a:endParaRPr/>
            </a:p>
          </p:txBody>
        </p:sp>
      </p:grpSp>
      <p:sp>
        <p:nvSpPr>
          <p:cNvPr id="5" name="Freeform 5"/>
          <p:cNvSpPr/>
          <p:nvPr/>
        </p:nvSpPr>
        <p:spPr>
          <a:xfrm>
            <a:off x="694485" y="1293907"/>
            <a:ext cx="12403410" cy="2954534"/>
          </a:xfrm>
          <a:custGeom>
            <a:avLst/>
            <a:gdLst/>
            <a:ahLst/>
            <a:cxnLst/>
            <a:rect l="l" t="t" r="r" b="b"/>
            <a:pathLst>
              <a:path w="12403410" h="2954534">
                <a:moveTo>
                  <a:pt x="0" y="0"/>
                </a:moveTo>
                <a:lnTo>
                  <a:pt x="12403410" y="0"/>
                </a:lnTo>
                <a:lnTo>
                  <a:pt x="12403410" y="2954533"/>
                </a:lnTo>
                <a:lnTo>
                  <a:pt x="0" y="2954533"/>
                </a:lnTo>
                <a:lnTo>
                  <a:pt x="0" y="0"/>
                </a:lnTo>
                <a:close/>
              </a:path>
            </a:pathLst>
          </a:custGeom>
          <a:blipFill>
            <a:blip r:embed="rId2"/>
            <a:stretch>
              <a:fillRect l="-403" t="-3546" r="-804"/>
            </a:stretch>
          </a:blipFill>
        </p:spPr>
        <p:txBody>
          <a:bodyPr/>
          <a:lstStyle/>
          <a:p>
            <a:endParaRPr lang="en-US"/>
          </a:p>
        </p:txBody>
      </p:sp>
      <p:sp>
        <p:nvSpPr>
          <p:cNvPr id="6" name="Freeform 6"/>
          <p:cNvSpPr/>
          <p:nvPr/>
        </p:nvSpPr>
        <p:spPr>
          <a:xfrm>
            <a:off x="1056197" y="3794943"/>
            <a:ext cx="10860559" cy="5662602"/>
          </a:xfrm>
          <a:custGeom>
            <a:avLst/>
            <a:gdLst/>
            <a:ahLst/>
            <a:cxnLst/>
            <a:rect l="l" t="t" r="r" b="b"/>
            <a:pathLst>
              <a:path w="10860559" h="5662602">
                <a:moveTo>
                  <a:pt x="0" y="0"/>
                </a:moveTo>
                <a:lnTo>
                  <a:pt x="10860559" y="0"/>
                </a:lnTo>
                <a:lnTo>
                  <a:pt x="10860559" y="5662602"/>
                </a:lnTo>
                <a:lnTo>
                  <a:pt x="0" y="5662602"/>
                </a:lnTo>
                <a:lnTo>
                  <a:pt x="0" y="0"/>
                </a:lnTo>
                <a:close/>
              </a:path>
            </a:pathLst>
          </a:custGeom>
          <a:blipFill>
            <a:blip r:embed="rId3"/>
            <a:stretch>
              <a:fillRect l="-938" t="-3482" r="-938"/>
            </a:stretch>
          </a:blipFill>
        </p:spPr>
        <p:txBody>
          <a:bodyPr/>
          <a:lstStyle/>
          <a:p>
            <a:endParaRPr lang="en-US"/>
          </a:p>
        </p:txBody>
      </p:sp>
      <p:sp>
        <p:nvSpPr>
          <p:cNvPr id="7" name="Freeform 7"/>
          <p:cNvSpPr/>
          <p:nvPr/>
        </p:nvSpPr>
        <p:spPr>
          <a:xfrm>
            <a:off x="11916756" y="4248440"/>
            <a:ext cx="5838026" cy="3505493"/>
          </a:xfrm>
          <a:custGeom>
            <a:avLst/>
            <a:gdLst/>
            <a:ahLst/>
            <a:cxnLst/>
            <a:rect l="l" t="t" r="r" b="b"/>
            <a:pathLst>
              <a:path w="5838026" h="3505493">
                <a:moveTo>
                  <a:pt x="0" y="0"/>
                </a:moveTo>
                <a:lnTo>
                  <a:pt x="5838026" y="0"/>
                </a:lnTo>
                <a:lnTo>
                  <a:pt x="5838026" y="3505494"/>
                </a:lnTo>
                <a:lnTo>
                  <a:pt x="0" y="3505494"/>
                </a:lnTo>
                <a:lnTo>
                  <a:pt x="0" y="0"/>
                </a:lnTo>
                <a:close/>
              </a:path>
            </a:pathLst>
          </a:custGeom>
          <a:blipFill>
            <a:blip r:embed="rId4"/>
            <a:stretch>
              <a:fillRect/>
            </a:stretch>
          </a:blipFill>
        </p:spPr>
        <p:txBody>
          <a:bodyPr/>
          <a:lstStyle/>
          <a:p>
            <a:endParaRPr lang="en-US"/>
          </a:p>
        </p:txBody>
      </p:sp>
      <p:sp>
        <p:nvSpPr>
          <p:cNvPr id="8" name="Freeform 8"/>
          <p:cNvSpPr/>
          <p:nvPr/>
        </p:nvSpPr>
        <p:spPr>
          <a:xfrm>
            <a:off x="14802651" y="355759"/>
            <a:ext cx="809830" cy="1890905"/>
          </a:xfrm>
          <a:custGeom>
            <a:avLst/>
            <a:gdLst/>
            <a:ahLst/>
            <a:cxnLst/>
            <a:rect l="l" t="t" r="r" b="b"/>
            <a:pathLst>
              <a:path w="809830" h="1890905">
                <a:moveTo>
                  <a:pt x="0" y="0"/>
                </a:moveTo>
                <a:lnTo>
                  <a:pt x="809830" y="0"/>
                </a:lnTo>
                <a:lnTo>
                  <a:pt x="809830" y="1890905"/>
                </a:lnTo>
                <a:lnTo>
                  <a:pt x="0" y="1890905"/>
                </a:lnTo>
                <a:lnTo>
                  <a:pt x="0" y="0"/>
                </a:lnTo>
                <a:close/>
              </a:path>
            </a:pathLst>
          </a:custGeom>
          <a:blipFill>
            <a:blip r:embed="rId5"/>
            <a:stretch>
              <a:fillRect l="-7312" t="-6628" r="-20172" b="-9012"/>
            </a:stretch>
          </a:blipFill>
        </p:spPr>
        <p:txBody>
          <a:bodyPr/>
          <a:lstStyle/>
          <a:p>
            <a:endParaRPr lang="en-US"/>
          </a:p>
        </p:txBody>
      </p:sp>
      <p:sp>
        <p:nvSpPr>
          <p:cNvPr id="9" name="Freeform 9"/>
          <p:cNvSpPr/>
          <p:nvPr/>
        </p:nvSpPr>
        <p:spPr>
          <a:xfrm>
            <a:off x="14835769" y="2243024"/>
            <a:ext cx="743594" cy="1783365"/>
          </a:xfrm>
          <a:custGeom>
            <a:avLst/>
            <a:gdLst/>
            <a:ahLst/>
            <a:cxnLst/>
            <a:rect l="l" t="t" r="r" b="b"/>
            <a:pathLst>
              <a:path w="743594" h="1783365">
                <a:moveTo>
                  <a:pt x="0" y="0"/>
                </a:moveTo>
                <a:lnTo>
                  <a:pt x="743594" y="0"/>
                </a:lnTo>
                <a:lnTo>
                  <a:pt x="743594" y="1783366"/>
                </a:lnTo>
                <a:lnTo>
                  <a:pt x="0" y="1783366"/>
                </a:lnTo>
                <a:lnTo>
                  <a:pt x="0" y="0"/>
                </a:lnTo>
                <a:close/>
              </a:path>
            </a:pathLst>
          </a:custGeom>
          <a:blipFill>
            <a:blip r:embed="rId6"/>
            <a:stretch>
              <a:fillRect/>
            </a:stretch>
          </a:blipFill>
        </p:spPr>
        <p:txBody>
          <a:bodyPr/>
          <a:lstStyle/>
          <a:p>
            <a:endParaRPr lang="en-US"/>
          </a:p>
        </p:txBody>
      </p:sp>
      <p:sp>
        <p:nvSpPr>
          <p:cNvPr id="10" name="AutoShape 10"/>
          <p:cNvSpPr/>
          <p:nvPr/>
        </p:nvSpPr>
        <p:spPr>
          <a:xfrm>
            <a:off x="13097895" y="3356758"/>
            <a:ext cx="1704756" cy="0"/>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1" name="AutoShape 11"/>
          <p:cNvSpPr/>
          <p:nvPr/>
        </p:nvSpPr>
        <p:spPr>
          <a:xfrm>
            <a:off x="12770392" y="1538304"/>
            <a:ext cx="1934425" cy="0"/>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2" name="Freeform 12"/>
          <p:cNvSpPr/>
          <p:nvPr/>
        </p:nvSpPr>
        <p:spPr>
          <a:xfrm>
            <a:off x="12069392" y="5066319"/>
            <a:ext cx="4751604" cy="1062016"/>
          </a:xfrm>
          <a:custGeom>
            <a:avLst/>
            <a:gdLst/>
            <a:ahLst/>
            <a:cxnLst/>
            <a:rect l="l" t="t" r="r" b="b"/>
            <a:pathLst>
              <a:path w="4751604" h="1062016">
                <a:moveTo>
                  <a:pt x="0" y="0"/>
                </a:moveTo>
                <a:lnTo>
                  <a:pt x="4751604" y="0"/>
                </a:lnTo>
                <a:lnTo>
                  <a:pt x="4751604" y="1062016"/>
                </a:lnTo>
                <a:lnTo>
                  <a:pt x="0" y="1062016"/>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451930" y="481667"/>
            <a:ext cx="8425613" cy="1056637"/>
          </a:xfrm>
          <a:prstGeom prst="rect">
            <a:avLst/>
          </a:prstGeom>
        </p:spPr>
        <p:txBody>
          <a:bodyPr lIns="0" tIns="0" rIns="0" bIns="0" rtlCol="0" anchor="t">
            <a:spAutoFit/>
          </a:bodyPr>
          <a:lstStyle/>
          <a:p>
            <a:pPr marL="0" lvl="0" indent="0" algn="l">
              <a:lnSpc>
                <a:spcPts val="7999"/>
              </a:lnSpc>
            </a:pPr>
            <a:r>
              <a:rPr lang="en-US" sz="7999" spc="-239">
                <a:solidFill>
                  <a:srgbClr val="3A6B7D"/>
                </a:solidFill>
                <a:latin typeface="DM Sans"/>
                <a:ea typeface="DM Sans"/>
                <a:cs typeface="DM Sans"/>
                <a:sym typeface="DM Sans"/>
              </a:rPr>
              <a:t>Lipid Analysis</a:t>
            </a:r>
          </a:p>
        </p:txBody>
      </p:sp>
      <p:sp>
        <p:nvSpPr>
          <p:cNvPr id="14" name="TextBox 14"/>
          <p:cNvSpPr txBox="1"/>
          <p:nvPr/>
        </p:nvSpPr>
        <p:spPr>
          <a:xfrm>
            <a:off x="1878330" y="7232839"/>
            <a:ext cx="1967115" cy="1242060"/>
          </a:xfrm>
          <a:prstGeom prst="rect">
            <a:avLst/>
          </a:prstGeom>
        </p:spPr>
        <p:txBody>
          <a:bodyPr lIns="0" tIns="0" rIns="0" bIns="0" rtlCol="0" anchor="t">
            <a:spAutoFit/>
          </a:bodyPr>
          <a:lstStyle/>
          <a:p>
            <a:pPr algn="ctr">
              <a:lnSpc>
                <a:spcPts val="2400"/>
              </a:lnSpc>
              <a:spcBef>
                <a:spcPct val="0"/>
              </a:spcBef>
            </a:pPr>
            <a:r>
              <a:rPr lang="en-US" sz="2400" spc="-72">
                <a:solidFill>
                  <a:srgbClr val="000000"/>
                </a:solidFill>
                <a:latin typeface="DM Sans"/>
                <a:ea typeface="DM Sans"/>
                <a:cs typeface="DM Sans"/>
                <a:sym typeface="DM Sans"/>
              </a:rPr>
              <a:t>Spiked sample with internal standard of DME</a:t>
            </a:r>
          </a:p>
        </p:txBody>
      </p:sp>
      <p:sp>
        <p:nvSpPr>
          <p:cNvPr id="15" name="TextBox 15"/>
          <p:cNvSpPr txBox="1"/>
          <p:nvPr/>
        </p:nvSpPr>
        <p:spPr>
          <a:xfrm>
            <a:off x="6896190" y="8971216"/>
            <a:ext cx="3363388" cy="937260"/>
          </a:xfrm>
          <a:prstGeom prst="rect">
            <a:avLst/>
          </a:prstGeom>
        </p:spPr>
        <p:txBody>
          <a:bodyPr lIns="0" tIns="0" rIns="0" bIns="0" rtlCol="0" anchor="t">
            <a:spAutoFit/>
          </a:bodyPr>
          <a:lstStyle/>
          <a:p>
            <a:pPr algn="ctr">
              <a:lnSpc>
                <a:spcPts val="2400"/>
              </a:lnSpc>
              <a:spcBef>
                <a:spcPct val="0"/>
              </a:spcBef>
            </a:pPr>
            <a:r>
              <a:rPr lang="en-US" sz="2400" spc="-72">
                <a:solidFill>
                  <a:srgbClr val="000000"/>
                </a:solidFill>
                <a:latin typeface="DM Sans"/>
                <a:ea typeface="DM Sans"/>
                <a:cs typeface="DM Sans"/>
                <a:sym typeface="DM Sans"/>
              </a:rPr>
              <a:t>Nuclear Magnetic Resonance (NMR) used to quantify lipid levels</a:t>
            </a:r>
          </a:p>
        </p:txBody>
      </p:sp>
      <p:sp>
        <p:nvSpPr>
          <p:cNvPr id="16" name="AutoShape 16"/>
          <p:cNvSpPr/>
          <p:nvPr/>
        </p:nvSpPr>
        <p:spPr>
          <a:xfrm>
            <a:off x="15794617" y="6128335"/>
            <a:ext cx="20035" cy="1066404"/>
          </a:xfrm>
          <a:prstGeom prst="line">
            <a:avLst/>
          </a:prstGeom>
          <a:ln w="38100" cap="flat">
            <a:solidFill>
              <a:srgbClr val="000000"/>
            </a:solidFill>
            <a:prstDash val="solid"/>
            <a:headEnd type="none" w="sm" len="sm"/>
            <a:tailEnd type="triangle" w="lg" len="med"/>
          </a:ln>
        </p:spPr>
        <p:txBody>
          <a:bodyPr/>
          <a:lstStyle/>
          <a:p>
            <a:endParaRPr lang="en-US"/>
          </a:p>
        </p:txBody>
      </p:sp>
      <p:sp>
        <p:nvSpPr>
          <p:cNvPr id="17" name="TextBox 17"/>
          <p:cNvSpPr txBox="1"/>
          <p:nvPr/>
        </p:nvSpPr>
        <p:spPr>
          <a:xfrm>
            <a:off x="12411368" y="5947359"/>
            <a:ext cx="2033826" cy="409576"/>
          </a:xfrm>
          <a:prstGeom prst="rect">
            <a:avLst/>
          </a:prstGeom>
        </p:spPr>
        <p:txBody>
          <a:bodyPr lIns="0" tIns="0" rIns="0" bIns="0" rtlCol="0" anchor="t">
            <a:spAutoFit/>
          </a:bodyPr>
          <a:lstStyle/>
          <a:p>
            <a:pPr algn="ctr">
              <a:lnSpc>
                <a:spcPts val="3000"/>
              </a:lnSpc>
              <a:spcBef>
                <a:spcPct val="0"/>
              </a:spcBef>
            </a:pPr>
            <a:r>
              <a:rPr lang="en-US" sz="3000" b="1" spc="-90">
                <a:solidFill>
                  <a:srgbClr val="000000"/>
                </a:solidFill>
                <a:latin typeface="DM Sans Bold"/>
                <a:ea typeface="DM Sans Bold"/>
                <a:cs typeface="DM Sans Bold"/>
                <a:sym typeface="DM Sans Bold"/>
              </a:rPr>
              <a:t>Triglyceride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4678" y="424180"/>
            <a:ext cx="17545612" cy="3086100"/>
            <a:chOff x="0" y="0"/>
            <a:chExt cx="4621067" cy="812800"/>
          </a:xfrm>
        </p:grpSpPr>
        <p:sp>
          <p:nvSpPr>
            <p:cNvPr id="3" name="Freeform 3"/>
            <p:cNvSpPr/>
            <p:nvPr/>
          </p:nvSpPr>
          <p:spPr>
            <a:xfrm>
              <a:off x="0" y="0"/>
              <a:ext cx="4621067" cy="812800"/>
            </a:xfrm>
            <a:custGeom>
              <a:avLst/>
              <a:gdLst/>
              <a:ahLst/>
              <a:cxnLst/>
              <a:rect l="l" t="t" r="r" b="b"/>
              <a:pathLst>
                <a:path w="4621067" h="812800">
                  <a:moveTo>
                    <a:pt x="22504" y="0"/>
                  </a:moveTo>
                  <a:lnTo>
                    <a:pt x="4598563" y="0"/>
                  </a:lnTo>
                  <a:cubicBezTo>
                    <a:pt x="4604532" y="0"/>
                    <a:pt x="4610255" y="2371"/>
                    <a:pt x="4614476" y="6591"/>
                  </a:cubicBezTo>
                  <a:cubicBezTo>
                    <a:pt x="4618696" y="10811"/>
                    <a:pt x="4621067" y="16535"/>
                    <a:pt x="4621067" y="22504"/>
                  </a:cubicBezTo>
                  <a:lnTo>
                    <a:pt x="4621067" y="790296"/>
                  </a:lnTo>
                  <a:cubicBezTo>
                    <a:pt x="4621067" y="796265"/>
                    <a:pt x="4618696" y="801989"/>
                    <a:pt x="4614476" y="806209"/>
                  </a:cubicBezTo>
                  <a:cubicBezTo>
                    <a:pt x="4610255" y="810429"/>
                    <a:pt x="4604532" y="812800"/>
                    <a:pt x="4598563" y="812800"/>
                  </a:cubicBezTo>
                  <a:lnTo>
                    <a:pt x="22504" y="812800"/>
                  </a:lnTo>
                  <a:cubicBezTo>
                    <a:pt x="16535" y="812800"/>
                    <a:pt x="10811" y="810429"/>
                    <a:pt x="6591" y="806209"/>
                  </a:cubicBezTo>
                  <a:cubicBezTo>
                    <a:pt x="2371" y="801989"/>
                    <a:pt x="0" y="796265"/>
                    <a:pt x="0" y="790296"/>
                  </a:cubicBezTo>
                  <a:lnTo>
                    <a:pt x="0" y="22504"/>
                  </a:lnTo>
                  <a:cubicBezTo>
                    <a:pt x="0" y="16535"/>
                    <a:pt x="2371" y="10811"/>
                    <a:pt x="6591" y="6591"/>
                  </a:cubicBezTo>
                  <a:cubicBezTo>
                    <a:pt x="10811" y="2371"/>
                    <a:pt x="16535" y="0"/>
                    <a:pt x="22504" y="0"/>
                  </a:cubicBezTo>
                  <a:close/>
                </a:path>
              </a:pathLst>
            </a:custGeom>
            <a:solidFill>
              <a:srgbClr val="FFFFFF">
                <a:alpha val="60000"/>
              </a:srgbClr>
            </a:solidFill>
          </p:spPr>
          <p:txBody>
            <a:bodyPr/>
            <a:lstStyle/>
            <a:p>
              <a:endParaRPr lang="en-US"/>
            </a:p>
          </p:txBody>
        </p:sp>
        <p:sp>
          <p:nvSpPr>
            <p:cNvPr id="4" name="TextBox 4"/>
            <p:cNvSpPr txBox="1"/>
            <p:nvPr/>
          </p:nvSpPr>
          <p:spPr>
            <a:xfrm>
              <a:off x="0" y="38100"/>
              <a:ext cx="4621067" cy="774700"/>
            </a:xfrm>
            <a:prstGeom prst="rect">
              <a:avLst/>
            </a:prstGeom>
          </p:spPr>
          <p:txBody>
            <a:bodyPr lIns="50800" tIns="50800" rIns="50800" bIns="50800" rtlCol="0" anchor="ctr"/>
            <a:lstStyle/>
            <a:p>
              <a:pPr algn="ctr">
                <a:lnSpc>
                  <a:spcPts val="2400"/>
                </a:lnSpc>
              </a:pPr>
              <a:endParaRPr/>
            </a:p>
          </p:txBody>
        </p:sp>
      </p:grpSp>
      <p:grpSp>
        <p:nvGrpSpPr>
          <p:cNvPr id="5" name="Group 5"/>
          <p:cNvGrpSpPr/>
          <p:nvPr/>
        </p:nvGrpSpPr>
        <p:grpSpPr>
          <a:xfrm>
            <a:off x="274678" y="203619"/>
            <a:ext cx="10412372" cy="9788725"/>
            <a:chOff x="0" y="0"/>
            <a:chExt cx="2742353" cy="2578100"/>
          </a:xfrm>
        </p:grpSpPr>
        <p:sp>
          <p:nvSpPr>
            <p:cNvPr id="6" name="Freeform 6"/>
            <p:cNvSpPr/>
            <p:nvPr/>
          </p:nvSpPr>
          <p:spPr>
            <a:xfrm>
              <a:off x="0" y="0"/>
              <a:ext cx="2742353" cy="2578100"/>
            </a:xfrm>
            <a:custGeom>
              <a:avLst/>
              <a:gdLst/>
              <a:ahLst/>
              <a:cxnLst/>
              <a:rect l="l" t="t" r="r" b="b"/>
              <a:pathLst>
                <a:path w="2742353" h="2578100">
                  <a:moveTo>
                    <a:pt x="0" y="0"/>
                  </a:moveTo>
                  <a:lnTo>
                    <a:pt x="2742353" y="0"/>
                  </a:lnTo>
                  <a:lnTo>
                    <a:pt x="2742353" y="2578100"/>
                  </a:lnTo>
                  <a:lnTo>
                    <a:pt x="0" y="2578100"/>
                  </a:lnTo>
                  <a:close/>
                </a:path>
              </a:pathLst>
            </a:custGeom>
            <a:solidFill>
              <a:srgbClr val="E0F0F4"/>
            </a:solidFill>
          </p:spPr>
          <p:txBody>
            <a:bodyPr/>
            <a:lstStyle/>
            <a:p>
              <a:endParaRPr lang="en-US"/>
            </a:p>
          </p:txBody>
        </p:sp>
        <p:sp>
          <p:nvSpPr>
            <p:cNvPr id="7" name="TextBox 7"/>
            <p:cNvSpPr txBox="1"/>
            <p:nvPr/>
          </p:nvSpPr>
          <p:spPr>
            <a:xfrm>
              <a:off x="0" y="38100"/>
              <a:ext cx="2742353" cy="2540000"/>
            </a:xfrm>
            <a:prstGeom prst="rect">
              <a:avLst/>
            </a:prstGeom>
          </p:spPr>
          <p:txBody>
            <a:bodyPr lIns="50800" tIns="50800" rIns="50800" bIns="50800" rtlCol="0" anchor="ctr"/>
            <a:lstStyle/>
            <a:p>
              <a:pPr algn="ctr">
                <a:lnSpc>
                  <a:spcPts val="2400"/>
                </a:lnSpc>
              </a:pPr>
              <a:endParaRPr/>
            </a:p>
          </p:txBody>
        </p:sp>
      </p:grpSp>
      <p:sp>
        <p:nvSpPr>
          <p:cNvPr id="8" name="Freeform 8"/>
          <p:cNvSpPr/>
          <p:nvPr/>
        </p:nvSpPr>
        <p:spPr>
          <a:xfrm>
            <a:off x="10105041" y="203619"/>
            <a:ext cx="7904302" cy="9788725"/>
          </a:xfrm>
          <a:custGeom>
            <a:avLst/>
            <a:gdLst/>
            <a:ahLst/>
            <a:cxnLst/>
            <a:rect l="l" t="t" r="r" b="b"/>
            <a:pathLst>
              <a:path w="7904302" h="9788725">
                <a:moveTo>
                  <a:pt x="0" y="0"/>
                </a:moveTo>
                <a:lnTo>
                  <a:pt x="7904301" y="0"/>
                </a:lnTo>
                <a:lnTo>
                  <a:pt x="7904301" y="9788725"/>
                </a:lnTo>
                <a:lnTo>
                  <a:pt x="0" y="9788725"/>
                </a:lnTo>
                <a:lnTo>
                  <a:pt x="0" y="0"/>
                </a:lnTo>
                <a:close/>
              </a:path>
            </a:pathLst>
          </a:custGeom>
          <a:blipFill>
            <a:blip r:embed="rId2"/>
            <a:stretch>
              <a:fillRect t="-5265" r="-3525" b="-6195"/>
            </a:stretch>
          </a:blipFill>
        </p:spPr>
        <p:txBody>
          <a:bodyPr/>
          <a:lstStyle/>
          <a:p>
            <a:endParaRPr lang="en-US"/>
          </a:p>
        </p:txBody>
      </p:sp>
      <p:sp>
        <p:nvSpPr>
          <p:cNvPr id="9" name="Freeform 9"/>
          <p:cNvSpPr/>
          <p:nvPr/>
        </p:nvSpPr>
        <p:spPr>
          <a:xfrm>
            <a:off x="787749" y="7694264"/>
            <a:ext cx="4434661" cy="1900569"/>
          </a:xfrm>
          <a:custGeom>
            <a:avLst/>
            <a:gdLst/>
            <a:ahLst/>
            <a:cxnLst/>
            <a:rect l="l" t="t" r="r" b="b"/>
            <a:pathLst>
              <a:path w="4434661" h="1900569">
                <a:moveTo>
                  <a:pt x="0" y="0"/>
                </a:moveTo>
                <a:lnTo>
                  <a:pt x="4434661" y="0"/>
                </a:lnTo>
                <a:lnTo>
                  <a:pt x="4434661" y="1900569"/>
                </a:lnTo>
                <a:lnTo>
                  <a:pt x="0" y="1900569"/>
                </a:lnTo>
                <a:lnTo>
                  <a:pt x="0" y="0"/>
                </a:lnTo>
                <a:close/>
              </a:path>
            </a:pathLst>
          </a:custGeom>
          <a:blipFill>
            <a:blip r:embed="rId3"/>
            <a:stretch>
              <a:fillRect/>
            </a:stretch>
          </a:blipFill>
        </p:spPr>
        <p:txBody>
          <a:bodyPr/>
          <a:lstStyle/>
          <a:p>
            <a:endParaRPr lang="en-US"/>
          </a:p>
        </p:txBody>
      </p:sp>
      <p:sp>
        <p:nvSpPr>
          <p:cNvPr id="10" name="Freeform 10"/>
          <p:cNvSpPr/>
          <p:nvPr/>
        </p:nvSpPr>
        <p:spPr>
          <a:xfrm>
            <a:off x="5429639" y="7694264"/>
            <a:ext cx="4468172" cy="1900569"/>
          </a:xfrm>
          <a:custGeom>
            <a:avLst/>
            <a:gdLst/>
            <a:ahLst/>
            <a:cxnLst/>
            <a:rect l="l" t="t" r="r" b="b"/>
            <a:pathLst>
              <a:path w="4468172" h="1900569">
                <a:moveTo>
                  <a:pt x="0" y="0"/>
                </a:moveTo>
                <a:lnTo>
                  <a:pt x="4468172" y="0"/>
                </a:lnTo>
                <a:lnTo>
                  <a:pt x="4468172" y="1900569"/>
                </a:lnTo>
                <a:lnTo>
                  <a:pt x="0" y="1900569"/>
                </a:lnTo>
                <a:lnTo>
                  <a:pt x="0" y="0"/>
                </a:lnTo>
                <a:close/>
              </a:path>
            </a:pathLst>
          </a:custGeom>
          <a:blipFill>
            <a:blip r:embed="rId4"/>
            <a:stretch>
              <a:fillRect t="-11255" b="-11255"/>
            </a:stretch>
          </a:blipFill>
        </p:spPr>
        <p:txBody>
          <a:bodyPr/>
          <a:lstStyle/>
          <a:p>
            <a:endParaRPr lang="en-US"/>
          </a:p>
        </p:txBody>
      </p:sp>
      <p:sp>
        <p:nvSpPr>
          <p:cNvPr id="11" name="TextBox 11"/>
          <p:cNvSpPr txBox="1"/>
          <p:nvPr/>
        </p:nvSpPr>
        <p:spPr>
          <a:xfrm>
            <a:off x="2633864" y="901064"/>
            <a:ext cx="5177090" cy="1066166"/>
          </a:xfrm>
          <a:prstGeom prst="rect">
            <a:avLst/>
          </a:prstGeom>
        </p:spPr>
        <p:txBody>
          <a:bodyPr lIns="0" tIns="0" rIns="0" bIns="0" rtlCol="0" anchor="t">
            <a:spAutoFit/>
          </a:bodyPr>
          <a:lstStyle/>
          <a:p>
            <a:pPr marL="0" lvl="0" indent="0" algn="ctr">
              <a:lnSpc>
                <a:spcPts val="8000"/>
              </a:lnSpc>
            </a:pPr>
            <a:r>
              <a:rPr lang="en-US" sz="8000" spc="-240">
                <a:solidFill>
                  <a:srgbClr val="000000"/>
                </a:solidFill>
                <a:latin typeface="DM Sans"/>
                <a:ea typeface="DM Sans"/>
                <a:cs typeface="DM Sans"/>
                <a:sym typeface="DM Sans"/>
              </a:rPr>
              <a:t>Conclusion</a:t>
            </a:r>
          </a:p>
        </p:txBody>
      </p:sp>
      <p:sp>
        <p:nvSpPr>
          <p:cNvPr id="12" name="TextBox 12"/>
          <p:cNvSpPr txBox="1"/>
          <p:nvPr/>
        </p:nvSpPr>
        <p:spPr>
          <a:xfrm>
            <a:off x="787749" y="3106420"/>
            <a:ext cx="8869322" cy="2037080"/>
          </a:xfrm>
          <a:prstGeom prst="rect">
            <a:avLst/>
          </a:prstGeom>
        </p:spPr>
        <p:txBody>
          <a:bodyPr lIns="0" tIns="0" rIns="0" bIns="0" rtlCol="0" anchor="t">
            <a:spAutoFit/>
          </a:bodyPr>
          <a:lstStyle/>
          <a:p>
            <a:pPr algn="ctr">
              <a:lnSpc>
                <a:spcPts val="3999"/>
              </a:lnSpc>
              <a:spcBef>
                <a:spcPct val="0"/>
              </a:spcBef>
            </a:pPr>
            <a:r>
              <a:rPr lang="en-US" sz="3999" spc="-119">
                <a:solidFill>
                  <a:srgbClr val="000000"/>
                </a:solidFill>
                <a:latin typeface="DM Sans"/>
                <a:ea typeface="DM Sans"/>
                <a:cs typeface="DM Sans"/>
                <a:sym typeface="DM Sans"/>
              </a:rPr>
              <a:t>We hope to gain a greater understanding of energy reserves used by intertidal invertebrates and how they aid in survival.</a:t>
            </a:r>
          </a:p>
        </p:txBody>
      </p:sp>
      <p:sp>
        <p:nvSpPr>
          <p:cNvPr id="13" name="TextBox 13"/>
          <p:cNvSpPr txBox="1"/>
          <p:nvPr/>
        </p:nvSpPr>
        <p:spPr>
          <a:xfrm>
            <a:off x="274678" y="5728001"/>
            <a:ext cx="8869322" cy="1066166"/>
          </a:xfrm>
          <a:prstGeom prst="rect">
            <a:avLst/>
          </a:prstGeom>
        </p:spPr>
        <p:txBody>
          <a:bodyPr lIns="0" tIns="0" rIns="0" bIns="0" rtlCol="0" anchor="t">
            <a:spAutoFit/>
          </a:bodyPr>
          <a:lstStyle/>
          <a:p>
            <a:pPr algn="ctr">
              <a:lnSpc>
                <a:spcPts val="8000"/>
              </a:lnSpc>
              <a:spcBef>
                <a:spcPct val="0"/>
              </a:spcBef>
            </a:pPr>
            <a:r>
              <a:rPr lang="en-US" sz="8000" b="1" spc="-240">
                <a:solidFill>
                  <a:srgbClr val="000000"/>
                </a:solidFill>
                <a:latin typeface="DM Sans Bold"/>
                <a:ea typeface="DM Sans Bold"/>
                <a:cs typeface="DM Sans Bold"/>
                <a:sym typeface="DM Sans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714</Words>
  <Application>Microsoft Macintosh PowerPoint</Application>
  <PresentationFormat>Custom</PresentationFormat>
  <Paragraphs>67</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DM Sans Italics</vt:lpstr>
      <vt:lpstr>DM Sans</vt:lpstr>
      <vt:lpstr>DM Sans Bold</vt:lpstr>
      <vt:lpstr>Arial</vt:lpstr>
      <vt:lpstr>Calibri</vt:lpstr>
      <vt:lpstr>Canva Sans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Determination of Triglyceride lipid levels in Nucella ostrina using quantitative NMR spectroscopy</dc:title>
  <cp:lastModifiedBy>Tallis Dixon</cp:lastModifiedBy>
  <cp:revision>1</cp:revision>
  <dcterms:created xsi:type="dcterms:W3CDTF">2006-08-16T00:00:00Z</dcterms:created>
  <dcterms:modified xsi:type="dcterms:W3CDTF">2026-01-27T21:30:05Z</dcterms:modified>
  <dc:identifier>DAG_TLomGaI</dc:identifier>
</cp:coreProperties>
</file>